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4030" r:id="rId2"/>
    <p:sldMasterId id="2147484043" r:id="rId3"/>
  </p:sldMasterIdLst>
  <p:notesMasterIdLst>
    <p:notesMasterId r:id="rId97"/>
  </p:notesMasterIdLst>
  <p:sldIdLst>
    <p:sldId id="256" r:id="rId4"/>
    <p:sldId id="582" r:id="rId5"/>
    <p:sldId id="917" r:id="rId6"/>
    <p:sldId id="644" r:id="rId7"/>
    <p:sldId id="629" r:id="rId8"/>
    <p:sldId id="952" r:id="rId9"/>
    <p:sldId id="892" r:id="rId10"/>
    <p:sldId id="893" r:id="rId11"/>
    <p:sldId id="409" r:id="rId12"/>
    <p:sldId id="563" r:id="rId13"/>
    <p:sldId id="565" r:id="rId14"/>
    <p:sldId id="882" r:id="rId15"/>
    <p:sldId id="884" r:id="rId16"/>
    <p:sldId id="594" r:id="rId17"/>
    <p:sldId id="638" r:id="rId18"/>
    <p:sldId id="493" r:id="rId19"/>
    <p:sldId id="502" r:id="rId20"/>
    <p:sldId id="503" r:id="rId21"/>
    <p:sldId id="613" r:id="rId22"/>
    <p:sldId id="919" r:id="rId23"/>
    <p:sldId id="504" r:id="rId24"/>
    <p:sldId id="615" r:id="rId25"/>
    <p:sldId id="647" r:id="rId26"/>
    <p:sldId id="885" r:id="rId27"/>
    <p:sldId id="631" r:id="rId28"/>
    <p:sldId id="925" r:id="rId29"/>
    <p:sldId id="943" r:id="rId30"/>
    <p:sldId id="944" r:id="rId31"/>
    <p:sldId id="930" r:id="rId32"/>
    <p:sldId id="931" r:id="rId33"/>
    <p:sldId id="932" r:id="rId34"/>
    <p:sldId id="933" r:id="rId35"/>
    <p:sldId id="934" r:id="rId36"/>
    <p:sldId id="935" r:id="rId37"/>
    <p:sldId id="869" r:id="rId38"/>
    <p:sldId id="870" r:id="rId39"/>
    <p:sldId id="948" r:id="rId40"/>
    <p:sldId id="270" r:id="rId41"/>
    <p:sldId id="886" r:id="rId42"/>
    <p:sldId id="584" r:id="rId43"/>
    <p:sldId id="936" r:id="rId44"/>
    <p:sldId id="937" r:id="rId45"/>
    <p:sldId id="889" r:id="rId46"/>
    <p:sldId id="610" r:id="rId47"/>
    <p:sldId id="880" r:id="rId48"/>
    <p:sldId id="883" r:id="rId49"/>
    <p:sldId id="740" r:id="rId50"/>
    <p:sldId id="887" r:id="rId51"/>
    <p:sldId id="837" r:id="rId52"/>
    <p:sldId id="951" r:id="rId53"/>
    <p:sldId id="257" r:id="rId54"/>
    <p:sldId id="258" r:id="rId55"/>
    <p:sldId id="259" r:id="rId56"/>
    <p:sldId id="261" r:id="rId57"/>
    <p:sldId id="860" r:id="rId58"/>
    <p:sldId id="861" r:id="rId59"/>
    <p:sldId id="862" r:id="rId60"/>
    <p:sldId id="908" r:id="rId61"/>
    <p:sldId id="368" r:id="rId62"/>
    <p:sldId id="907" r:id="rId63"/>
    <p:sldId id="517" r:id="rId64"/>
    <p:sldId id="518" r:id="rId65"/>
    <p:sldId id="838" r:id="rId66"/>
    <p:sldId id="728" r:id="rId67"/>
    <p:sldId id="729" r:id="rId68"/>
    <p:sldId id="920" r:id="rId69"/>
    <p:sldId id="668" r:id="rId70"/>
    <p:sldId id="519" r:id="rId71"/>
    <p:sldId id="921" r:id="rId72"/>
    <p:sldId id="782" r:id="rId73"/>
    <p:sldId id="888" r:id="rId74"/>
    <p:sldId id="468" r:id="rId75"/>
    <p:sldId id="469" r:id="rId76"/>
    <p:sldId id="890" r:id="rId77"/>
    <p:sldId id="897" r:id="rId78"/>
    <p:sldId id="601" r:id="rId79"/>
    <p:sldId id="910" r:id="rId80"/>
    <p:sldId id="922" r:id="rId81"/>
    <p:sldId id="924" r:id="rId82"/>
    <p:sldId id="923" r:id="rId83"/>
    <p:sldId id="953" r:id="rId84"/>
    <p:sldId id="911" r:id="rId85"/>
    <p:sldId id="912" r:id="rId86"/>
    <p:sldId id="914" r:id="rId87"/>
    <p:sldId id="913" r:id="rId88"/>
    <p:sldId id="915" r:id="rId89"/>
    <p:sldId id="916" r:id="rId90"/>
    <p:sldId id="947" r:id="rId91"/>
    <p:sldId id="891" r:id="rId92"/>
    <p:sldId id="949" r:id="rId93"/>
    <p:sldId id="950" r:id="rId94"/>
    <p:sldId id="587" r:id="rId95"/>
    <p:sldId id="834" r:id="rId9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per Brok" initials="JB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A3"/>
    <a:srgbClr val="2A6BB9"/>
    <a:srgbClr val="006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38"/>
    <p:restoredTop sz="94580"/>
  </p:normalViewPr>
  <p:slideViewPr>
    <p:cSldViewPr snapToGrid="0" snapToObjects="1">
      <p:cViewPr varScale="1">
        <p:scale>
          <a:sx n="114" d="100"/>
          <a:sy n="114" d="100"/>
        </p:scale>
        <p:origin x="160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A044A-0F75-3048-820D-20379923CDA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B3351-44A0-F641-B051-785CBCB341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384A0-1A96-44A6-885F-64DA1F386286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29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B3351-44A0-F641-B051-785CBCB341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7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13ABA-957D-47D4-89EF-2CC498661AE5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40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13ABA-957D-47D4-89EF-2CC498661AE5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12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B3351-44A0-F641-B051-785CBCB341D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35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B3351-44A0-F641-B051-785CBCB341D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6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15250" y="19050"/>
            <a:ext cx="1428750" cy="1060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41020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0" y="-68263"/>
            <a:ext cx="9144000" cy="1743076"/>
            <a:chOff x="0" y="-57745"/>
            <a:chExt cx="9144000" cy="1742907"/>
          </a:xfrm>
        </p:grpSpPr>
        <p:pic>
          <p:nvPicPr>
            <p:cNvPr id="7" name="Picture 20" descr="RTSG_logo_ohn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063" y="-57745"/>
              <a:ext cx="2547937" cy="174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0" y="0"/>
              <a:ext cx="9144000" cy="1204563"/>
              <a:chOff x="0" y="0"/>
              <a:chExt cx="9144000" cy="120456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-601"/>
                <a:ext cx="9144000" cy="444458"/>
              </a:xfrm>
              <a:prstGeom prst="rect">
                <a:avLst/>
              </a:prstGeom>
              <a:solidFill>
                <a:srgbClr val="2A6BB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10" name="Group 23"/>
              <p:cNvGrpSpPr>
                <a:grpSpLocks/>
              </p:cNvGrpSpPr>
              <p:nvPr/>
            </p:nvGrpSpPr>
            <p:grpSpPr bwMode="auto">
              <a:xfrm>
                <a:off x="6421440" y="0"/>
                <a:ext cx="2722560" cy="1204563"/>
                <a:chOff x="6437312" y="-7764"/>
                <a:chExt cx="2722560" cy="1204563"/>
              </a:xfrm>
            </p:grpSpPr>
            <p:pic>
              <p:nvPicPr>
                <p:cNvPr id="11" name="Picture 24" descr="SIOP_Schrift_ohne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7312" y="-7764"/>
                  <a:ext cx="2722560" cy="446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25" descr="G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81142" y="396727"/>
                  <a:ext cx="581461" cy="800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5CF6F-92F8-BB48-9027-AB72D6FBD2AB}" type="datetime2">
              <a:rPr lang="en-US"/>
              <a:pPr>
                <a:defRPr/>
              </a:pPr>
              <a:t>Friday, November 9,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F859B-FB99-0C4D-8A02-BE96F7133CF5}" type="datetime2">
              <a:rPr lang="en-US"/>
              <a:pPr>
                <a:defRPr/>
              </a:pPr>
              <a:t>Friday, November 9,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261E6-E270-4B48-8AC7-156933D06C8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1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95374"/>
            <a:ext cx="2057400" cy="5381625"/>
          </a:xfrm>
        </p:spPr>
        <p:txBody>
          <a:bodyPr vert="eaVert" anchor="b"/>
          <a:lstStyle/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1B711-AD62-7F4F-A6D4-CFF796DF3223}" type="datetime2">
              <a:rPr lang="en-US"/>
              <a:pPr>
                <a:defRPr/>
              </a:pPr>
              <a:t>Friday, November 9,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26ABE-3CD6-4744-A11E-CE00DDBE993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83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6"/>
          <p:cNvSpPr txBox="1"/>
          <p:nvPr userDrawn="1"/>
        </p:nvSpPr>
        <p:spPr>
          <a:xfrm>
            <a:off x="0" y="6569728"/>
            <a:ext cx="7597615" cy="307777"/>
          </a:xfrm>
          <a:prstGeom prst="rect">
            <a:avLst/>
          </a:prstGeom>
          <a:noFill/>
          <a:effectLst>
            <a:glow rad="101600">
              <a:schemeClr val="accent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cap="all" noProof="0" dirty="0">
                <a:latin typeface="+mn-lt"/>
              </a:rPr>
              <a:t>Was gibt es Neues beim Wilms Tumor?					</a:t>
            </a:r>
            <a:r>
              <a:rPr lang="de-DE" sz="1400" noProof="0" dirty="0">
                <a:latin typeface="+mn-lt"/>
              </a:rPr>
              <a:t>		       © Norbert Graf </a:t>
            </a:r>
          </a:p>
        </p:txBody>
      </p:sp>
      <p:cxnSp>
        <p:nvCxnSpPr>
          <p:cNvPr id="5" name="Gerade Verbindung 8"/>
          <p:cNvCxnSpPr/>
          <p:nvPr userDrawn="1"/>
        </p:nvCxnSpPr>
        <p:spPr>
          <a:xfrm>
            <a:off x="0" y="6569075"/>
            <a:ext cx="7435850" cy="158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9"/>
          <p:cNvCxnSpPr/>
          <p:nvPr userDrawn="1"/>
        </p:nvCxnSpPr>
        <p:spPr>
          <a:xfrm>
            <a:off x="349250" y="1254125"/>
            <a:ext cx="7421563" cy="158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24" y="429475"/>
            <a:ext cx="7086600" cy="731838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936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1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1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116630" y="1462592"/>
            <a:ext cx="7258062" cy="3998941"/>
          </a:xfrm>
          <a:prstGeom prst="rect">
            <a:avLst/>
          </a:prstGeom>
        </p:spPr>
        <p:txBody>
          <a:bodyPr vert="horz" lIns="0" tIns="0" rIns="0" bIns="0"/>
          <a:lstStyle>
            <a:lvl1pPr marL="27432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3200" kern="800" spc="7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Font typeface="Arial"/>
              <a:buChar char="•"/>
              <a:defRPr sz="2800" kern="800" spc="70">
                <a:solidFill>
                  <a:schemeClr val="accent3"/>
                </a:solidFill>
              </a:defRPr>
            </a:lvl2pPr>
            <a:lvl3pPr marL="731520" indent="-274320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Arial"/>
              <a:buChar char="•"/>
              <a:defRPr sz="2400" kern="800" spc="70">
                <a:solidFill>
                  <a:schemeClr val="accent3"/>
                </a:solidFill>
              </a:defRPr>
            </a:lvl3pPr>
            <a:lvl4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4pPr>
            <a:lvl5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‹Nr.›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22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1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3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5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D00A7-AA54-7A48-9C48-6CB16BAAADDC}" type="datetime2">
              <a:rPr lang="en-US"/>
              <a:pPr>
                <a:defRPr/>
              </a:pPr>
              <a:t>Friday, November 9,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54BEE-7C08-B144-826F-21A541FB7D6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21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03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1" y="5661406"/>
            <a:ext cx="1510523" cy="872744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04800" y="254000"/>
            <a:ext cx="8534400" cy="5257800"/>
          </a:xfrm>
          <a:prstGeom prst="rect">
            <a:avLst/>
          </a:prstGeom>
          <a:solidFill>
            <a:schemeClr val="tx1"/>
          </a:solidFill>
        </p:spPr>
        <p:txBody>
          <a:bodyPr vert="horz" lIns="508000" tIns="838200" rIns="0" bIns="0" rtlCol="0" anchor="t" anchorCtr="0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Ta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6979" y="5913433"/>
            <a:ext cx="1797348" cy="36868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05425" y="3765550"/>
            <a:ext cx="2547041" cy="1527982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Tx/>
              <a:buNone/>
              <a:tabLst/>
              <a:defRPr sz="2400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  <a:p>
            <a:pPr marL="0" marR="0" lvl="0" indent="0" algn="l" defTabSz="457200" rtl="0" eaLnBrk="1" fontAlgn="auto" latinLnBrk="0" hangingPunct="1">
              <a:lnSpc>
                <a:spcPts val="1950"/>
              </a:lnSpc>
              <a:spcBef>
                <a:spcPts val="2100"/>
              </a:spcBef>
              <a:spcAft>
                <a:spcPts val="0"/>
              </a:spcAft>
              <a:buClr>
                <a:schemeClr val="accent5"/>
              </a:buClr>
              <a:buSzTx/>
              <a:buFontTx/>
              <a:buNone/>
              <a:tabLst/>
              <a:defRPr/>
            </a:pPr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>
          <a:xfrm>
            <a:off x="841375" y="2723052"/>
            <a:ext cx="0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68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116630" y="1462592"/>
            <a:ext cx="7258062" cy="3998941"/>
          </a:xfrm>
          <a:prstGeom prst="rect">
            <a:avLst/>
          </a:prstGeom>
        </p:spPr>
        <p:txBody>
          <a:bodyPr vert="horz" lIns="0" tIns="0" rIns="0" bIns="0"/>
          <a:lstStyle>
            <a:lvl1pPr marL="27432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3200" kern="800" spc="7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Font typeface="Arial"/>
              <a:buChar char="•"/>
              <a:defRPr sz="2800" kern="800" spc="70">
                <a:solidFill>
                  <a:schemeClr val="accent3"/>
                </a:solidFill>
              </a:defRPr>
            </a:lvl2pPr>
            <a:lvl3pPr marL="731520" indent="-274320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Arial"/>
              <a:buChar char="•"/>
              <a:defRPr sz="2400" kern="800" spc="70">
                <a:solidFill>
                  <a:schemeClr val="accent3"/>
                </a:solidFill>
              </a:defRPr>
            </a:lvl3pPr>
            <a:lvl4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4pPr>
            <a:lvl5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‹Nr.›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42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116630" y="1462592"/>
            <a:ext cx="3607770" cy="3998941"/>
          </a:xfrm>
          <a:prstGeom prst="rect">
            <a:avLst/>
          </a:prstGeom>
        </p:spPr>
        <p:txBody>
          <a:bodyPr vert="horz" lIns="0" tIns="0" rIns="0" bIns="0"/>
          <a:lstStyle>
            <a:lvl1pPr marL="27432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2400" kern="800" spc="70">
                <a:solidFill>
                  <a:srgbClr val="006579"/>
                </a:solidFill>
              </a:defRPr>
            </a:lvl1pPr>
            <a:lvl2pPr marL="54864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Font typeface="Arial"/>
              <a:buChar char="•"/>
              <a:defRPr sz="2000" kern="800" spc="70">
                <a:solidFill>
                  <a:schemeClr val="accent3"/>
                </a:solidFill>
              </a:defRPr>
            </a:lvl2pPr>
            <a:lvl3pPr marL="731520" indent="-274320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Arial"/>
              <a:buChar char="•"/>
              <a:defRPr sz="1800" kern="800" spc="70">
                <a:solidFill>
                  <a:schemeClr val="accent3"/>
                </a:solidFill>
              </a:defRPr>
            </a:lvl3pPr>
            <a:lvl4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4pPr>
            <a:lvl5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3"/>
          </p:nvPr>
        </p:nvSpPr>
        <p:spPr>
          <a:xfrm>
            <a:off x="4899715" y="1461837"/>
            <a:ext cx="3607770" cy="3998941"/>
          </a:xfrm>
          <a:prstGeom prst="rect">
            <a:avLst/>
          </a:prstGeom>
        </p:spPr>
        <p:txBody>
          <a:bodyPr vert="horz" lIns="0" tIns="0" rIns="0" bIns="0"/>
          <a:lstStyle>
            <a:lvl1pPr marL="27432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2400" kern="800" spc="70">
                <a:solidFill>
                  <a:srgbClr val="006579"/>
                </a:solidFill>
              </a:defRPr>
            </a:lvl1pPr>
            <a:lvl2pPr marL="54864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Font typeface="Arial"/>
              <a:buChar char="•"/>
              <a:defRPr sz="2000" kern="800" spc="70">
                <a:solidFill>
                  <a:schemeClr val="accent3"/>
                </a:solidFill>
              </a:defRPr>
            </a:lvl2pPr>
            <a:lvl3pPr marL="731520" indent="-274320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Arial"/>
              <a:buChar char="•"/>
              <a:defRPr sz="1800" kern="800" spc="70">
                <a:solidFill>
                  <a:schemeClr val="accent3"/>
                </a:solidFill>
              </a:defRPr>
            </a:lvl3pPr>
            <a:lvl4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4pPr>
            <a:lvl5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9719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116630" y="1462592"/>
            <a:ext cx="3607770" cy="3998941"/>
          </a:xfrm>
          <a:prstGeom prst="rect">
            <a:avLst/>
          </a:prstGeom>
        </p:spPr>
        <p:txBody>
          <a:bodyPr vert="horz" lIns="0" tIns="0" rIns="0" bIns="0"/>
          <a:lstStyle>
            <a:lvl1pPr marL="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2400" kern="800" spc="70">
                <a:solidFill>
                  <a:schemeClr val="accent3"/>
                </a:solidFill>
              </a:defRPr>
            </a:lvl1pPr>
            <a:lvl2pPr marL="548640" indent="-27432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Font typeface="Arial"/>
              <a:buChar char="•"/>
              <a:defRPr sz="2000" kern="800" spc="70">
                <a:solidFill>
                  <a:schemeClr val="accent3"/>
                </a:solidFill>
              </a:defRPr>
            </a:lvl2pPr>
            <a:lvl3pPr marL="731520" indent="-274320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Arial"/>
              <a:buChar char="•"/>
              <a:defRPr sz="1800" kern="800" spc="70">
                <a:solidFill>
                  <a:schemeClr val="accent3"/>
                </a:solidFill>
              </a:defRPr>
            </a:lvl3pPr>
            <a:lvl4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4pPr>
            <a:lvl5pPr indent="-152400">
              <a:lnSpc>
                <a:spcPts val="2250"/>
              </a:lnSpc>
              <a:spcBef>
                <a:spcPts val="0"/>
              </a:spcBef>
              <a:buClr>
                <a:schemeClr val="accent2"/>
              </a:buClr>
              <a:buFont typeface="Lucida Grande"/>
              <a:buChar char="■"/>
              <a:defRPr sz="1800" kern="800" spc="7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4876800" y="1447800"/>
            <a:ext cx="3581400" cy="4038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10676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00088" y="443194"/>
            <a:ext cx="8229600" cy="787119"/>
          </a:xfrm>
          <a:prstGeom prst="rect">
            <a:avLst/>
          </a:prstGeom>
        </p:spPr>
        <p:txBody>
          <a:bodyPr vert="horz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29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6000749"/>
            <a:ext cx="7467600" cy="568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pic>
        <p:nvPicPr>
          <p:cNvPr id="9" name="Picture 8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96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5613400"/>
          </a:xfrm>
          <a:prstGeom prst="rect">
            <a:avLst/>
          </a:prstGeom>
          <a:solidFill>
            <a:schemeClr val="tx2"/>
          </a:solidFill>
        </p:spPr>
        <p:txBody>
          <a:bodyPr vert="horz" lIns="1270000" tIns="1092200" rIns="0" bIns="0" rtlCol="0" anchor="t" anchorCtr="0">
            <a:norm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0" y="6223000"/>
            <a:ext cx="0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88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5613400"/>
          </a:xfrm>
          <a:prstGeom prst="rect">
            <a:avLst/>
          </a:prstGeom>
          <a:solidFill>
            <a:schemeClr val="bg2"/>
          </a:solidFill>
        </p:spPr>
        <p:txBody>
          <a:bodyPr vert="horz" lIns="1270000" tIns="1092200" rIns="0" bIns="0" rtlCol="0" anchor="t" anchorCtr="0">
            <a:norm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0" y="6223000"/>
            <a:ext cx="0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66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2F6B-A290-C04F-85C0-9C16E6339826}" type="datetime2">
              <a:rPr lang="en-US"/>
              <a:pPr>
                <a:defRPr/>
              </a:pPr>
              <a:t>Friday, November 9, 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70A0C-ECF5-8644-9C09-136361417B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08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5613400"/>
          </a:xfrm>
          <a:prstGeom prst="rect">
            <a:avLst/>
          </a:prstGeom>
          <a:solidFill>
            <a:schemeClr val="bg1"/>
          </a:solidFill>
        </p:spPr>
        <p:txBody>
          <a:bodyPr vert="horz" lIns="1270000" tIns="1092200" rIns="0" bIns="0" rtlCol="0" anchor="t" anchorCtr="0">
            <a:norm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COG_Logo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00747"/>
            <a:ext cx="984250" cy="568678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0" y="6223000"/>
            <a:ext cx="0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COG_single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7501" y="6223000"/>
            <a:ext cx="2261547" cy="130175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217961" y="6223000"/>
            <a:ext cx="156731" cy="153888"/>
          </a:xfrm>
          <a:prstGeom prst="rect">
            <a:avLst/>
          </a:prstGeom>
        </p:spPr>
        <p:txBody>
          <a:bodyPr vert="horz" wrap="non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0" i="0" spc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fld id="{2EED0D42-5738-6642-BC13-08D50DCB792D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48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5E44DB3-4450-4CC1-B28B-4A910FE1375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2626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182688" y="2017713"/>
            <a:ext cx="38100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F94D8B7-CB6A-D64F-A1BC-BE3422A78C5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74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EDDA2-D83B-414A-B9FA-E5191AA58CB9}" type="datetimeFigureOut">
              <a:rPr lang="en-US" smtClean="0"/>
              <a:pPr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27B29B-7F7E-4BFB-94AB-71F5ED32060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39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709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8183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7819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809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490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98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46DB1-9292-5E44-A66E-C8565BB74E10}" type="datetime2">
              <a:rPr lang="en-US"/>
              <a:pPr>
                <a:defRPr/>
              </a:pPr>
              <a:t>Friday, November 9, 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6A4CB-920F-1D44-942B-6F7D94AC760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41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870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244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01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4780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172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28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D5AA9-67A9-4F42-A402-867EAD2B4355}" type="datetime2">
              <a:rPr lang="en-US"/>
              <a:pPr>
                <a:defRPr/>
              </a:pPr>
              <a:t>Friday, November 9, 2018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0ECD-A2DF-C145-AE32-8ED9642CBDD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9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17914-8368-704C-88B7-865FA94BBDBC}" type="datetime2">
              <a:rPr lang="en-US"/>
              <a:pPr>
                <a:defRPr/>
              </a:pPr>
              <a:t>Friday, November 9,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FC4DD-5669-D64C-8D7D-CD163DE33F4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2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57B6D-C5AE-A343-820C-117CAD7A35B2}" type="datetime2">
              <a:rPr lang="en-US"/>
              <a:pPr>
                <a:defRPr/>
              </a:pPr>
              <a:t>Friday, November 9, 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74080-0F08-0745-98FB-56F9BBABD9E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9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82A88-551F-DD4F-9659-0EFB747D08B6}" type="datetime2">
              <a:rPr lang="en-US"/>
              <a:pPr>
                <a:defRPr/>
              </a:pPr>
              <a:t>Friday, November 9, 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9D7D-57F6-BA41-8C0A-BA9AB15DE1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6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1095375"/>
            <a:ext cx="5904390" cy="524328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Drag </a:t>
            </a:r>
            <a:r>
              <a:rPr lang="de-DE" noProof="0" dirty="0" err="1"/>
              <a:t>picture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placeholder</a:t>
            </a:r>
            <a:r>
              <a:rPr lang="de-DE" noProof="0" dirty="0"/>
              <a:t> </a:t>
            </a:r>
            <a:r>
              <a:rPr lang="de-DE" noProof="0" dirty="0" err="1"/>
              <a:t>or</a:t>
            </a:r>
            <a:r>
              <a:rPr lang="de-DE" noProof="0" dirty="0"/>
              <a:t> </a:t>
            </a:r>
            <a:r>
              <a:rPr lang="de-DE" noProof="0" dirty="0" err="1"/>
              <a:t>click</a:t>
            </a:r>
            <a:r>
              <a:rPr lang="de-DE" noProof="0" dirty="0"/>
              <a:t> </a:t>
            </a:r>
            <a:r>
              <a:rPr lang="de-DE" noProof="0" dirty="0" err="1"/>
              <a:t>icon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2142680" cy="120014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F2D2-DD09-644A-9C1C-4C46D537B552}" type="datetime2">
              <a:rPr lang="en-US"/>
              <a:pPr>
                <a:defRPr/>
              </a:pPr>
              <a:t>Friday, November 9, 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1F2BC-60A2-6547-BDBE-2FCF3DEB5B3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1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51938" cy="3651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200" y="533400"/>
            <a:ext cx="726916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4D766E-2E4E-FC46-8A24-E689721DB0A9}" type="datetime2">
              <a:rPr lang="en-US"/>
              <a:pPr>
                <a:defRPr/>
              </a:pPr>
              <a:t>Friday, November 9,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429000" y="19050"/>
            <a:ext cx="3159125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659563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81ECFF8-98F5-5A4A-B0DE-3A6001666F9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grpSp>
        <p:nvGrpSpPr>
          <p:cNvPr id="1033" name="Group 16"/>
          <p:cNvGrpSpPr>
            <a:grpSpLocks/>
          </p:cNvGrpSpPr>
          <p:nvPr/>
        </p:nvGrpSpPr>
        <p:grpSpPr bwMode="auto">
          <a:xfrm>
            <a:off x="7789863" y="82550"/>
            <a:ext cx="1354137" cy="920750"/>
            <a:chOff x="7730287" y="817642"/>
            <a:chExt cx="1353848" cy="920666"/>
          </a:xfrm>
        </p:grpSpPr>
        <p:grpSp>
          <p:nvGrpSpPr>
            <p:cNvPr id="1035" name="Group 15"/>
            <p:cNvGrpSpPr>
              <a:grpSpLocks/>
            </p:cNvGrpSpPr>
            <p:nvPr/>
          </p:nvGrpSpPr>
          <p:grpSpPr bwMode="auto">
            <a:xfrm>
              <a:off x="7730287" y="817642"/>
              <a:ext cx="1353848" cy="920666"/>
              <a:chOff x="7730287" y="817642"/>
              <a:chExt cx="1353848" cy="920666"/>
            </a:xfrm>
          </p:grpSpPr>
          <p:pic>
            <p:nvPicPr>
              <p:cNvPr id="1037" name="Picture 8" descr="RTSG_logo_ohne.png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8225" y="817642"/>
                <a:ext cx="1345910" cy="920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7730287" y="841453"/>
                <a:ext cx="1353848" cy="24762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1036" name="Picture 12" descr="G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111" y="1064856"/>
              <a:ext cx="333578" cy="411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" name="Picture 17" descr="SIOP_Schrift_ohne_new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66675"/>
            <a:ext cx="1423987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06" r:id="rId2"/>
    <p:sldLayoutId id="2147484014" r:id="rId3"/>
    <p:sldLayoutId id="2147484007" r:id="rId4"/>
    <p:sldLayoutId id="2147484015" r:id="rId5"/>
    <p:sldLayoutId id="2147484008" r:id="rId6"/>
    <p:sldLayoutId id="2147484009" r:id="rId7"/>
    <p:sldLayoutId id="2147484016" r:id="rId8"/>
    <p:sldLayoutId id="2147484010" r:id="rId9"/>
    <p:sldLayoutId id="2147484011" r:id="rId10"/>
    <p:sldLayoutId id="2147484012" r:id="rId11"/>
    <p:sldLayoutId id="2147484018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  <p:sldLayoutId id="2147484027" r:id="rId19"/>
    <p:sldLayoutId id="2147484028" r:id="rId20"/>
    <p:sldLayoutId id="2147484029" r:id="rId2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2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950"/>
        </a:lnSpc>
        <a:spcBef>
          <a:spcPts val="2100"/>
        </a:spcBef>
        <a:buClr>
          <a:schemeClr val="accent5"/>
        </a:buClr>
        <a:buFontTx/>
        <a:buNone/>
        <a:defRPr sz="1600" kern="800" spc="70">
          <a:solidFill>
            <a:schemeClr val="accent5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–"/>
        <a:defRPr sz="2800" kern="1200">
          <a:solidFill>
            <a:schemeClr val="accent5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400" kern="1200">
          <a:solidFill>
            <a:schemeClr val="accent5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–"/>
        <a:defRPr sz="2000" kern="1200">
          <a:solidFill>
            <a:schemeClr val="accent5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»"/>
        <a:defRPr sz="2000" kern="1200">
          <a:solidFill>
            <a:schemeClr val="accent5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mplate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57200" y="914400"/>
            <a:ext cx="8229600" cy="0"/>
          </a:xfrm>
          <a:prstGeom prst="line">
            <a:avLst/>
          </a:prstGeom>
          <a:noFill/>
          <a:ln w="22225">
            <a:solidFill>
              <a:srgbClr val="03840D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90000"/>
              <a:buFont typeface="Wingdings" pitchFamily="2" charset="2"/>
              <a:buNone/>
              <a:defRPr/>
            </a:pPr>
            <a:endParaRPr lang="en-US" sz="2400" b="1">
              <a:solidFill>
                <a:srgbClr val="000000"/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147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90000"/>
        <a:buFont typeface="Wingdings" pitchFamily="2" charset="2"/>
        <a:buChar char="u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70000"/>
        <a:buFont typeface="Wingdings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115000"/>
        <a:buFont typeface="Book Antiqua" pitchFamily="18" charset="0"/>
        <a:buChar char="−"/>
        <a:defRPr sz="2400" b="1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0099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0099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0099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0099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158800"/>
            <a:ext cx="8031247" cy="1927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ea typeface="+mj-ea"/>
                <a:cs typeface="+mj-cs"/>
              </a:rPr>
              <a:t>Update on renal tumors in childhood </a:t>
            </a:r>
            <a:br>
              <a:rPr lang="en-US" sz="3600" dirty="0">
                <a:ea typeface="+mj-ea"/>
                <a:cs typeface="+mj-cs"/>
              </a:rPr>
            </a:br>
            <a:r>
              <a:rPr lang="en-US" sz="3600" dirty="0">
                <a:ea typeface="+mj-ea"/>
                <a:cs typeface="+mj-cs"/>
              </a:rPr>
              <a:t>with educational cases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2924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ea typeface="+mn-ea"/>
                <a:cs typeface="+mn-cs"/>
              </a:rPr>
              <a:t>Norbert Graf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Tumor volume change</a:t>
            </a:r>
          </a:p>
        </p:txBody>
      </p:sp>
      <p:pic>
        <p:nvPicPr>
          <p:cNvPr id="343043" name="Picture 17"/>
          <p:cNvPicPr>
            <a:picLocks noChangeAspect="1" noChangeArrowheads="1"/>
          </p:cNvPicPr>
          <p:nvPr/>
        </p:nvPicPr>
        <p:blipFill>
          <a:blip r:embed="rId2"/>
          <a:srcRect l="4930" b="7704"/>
          <a:stretch>
            <a:fillRect/>
          </a:stretch>
        </p:blipFill>
        <p:spPr bwMode="auto">
          <a:xfrm>
            <a:off x="737789" y="1524000"/>
            <a:ext cx="7367587" cy="49577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205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Outcome</a:t>
            </a:r>
          </a:p>
        </p:txBody>
      </p:sp>
      <p:pic>
        <p:nvPicPr>
          <p:cNvPr id="345091" name="Picture 1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433" r="24400" b="5200"/>
          <a:stretch>
            <a:fillRect/>
          </a:stretch>
        </p:blipFill>
        <p:spPr bwMode="auto">
          <a:xfrm>
            <a:off x="536553" y="2135188"/>
            <a:ext cx="3816350" cy="3962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345092" name="Line 17"/>
          <p:cNvSpPr>
            <a:spLocks noChangeShapeType="1"/>
          </p:cNvSpPr>
          <p:nvPr/>
        </p:nvSpPr>
        <p:spPr bwMode="auto">
          <a:xfrm>
            <a:off x="1330303" y="6097588"/>
            <a:ext cx="2641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pic>
        <p:nvPicPr>
          <p:cNvPr id="345093" name="Picture 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0" t="18066" r="24480" b="6734"/>
          <a:stretch>
            <a:fillRect/>
          </a:stretch>
        </p:blipFill>
        <p:spPr bwMode="auto">
          <a:xfrm>
            <a:off x="4475141" y="2279650"/>
            <a:ext cx="3668712" cy="37417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244953" y="5997575"/>
            <a:ext cx="8699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1" dir="2700000" rotWithShape="0">
              <a:srgbClr val="808080">
                <a:alpha val="42999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US" sz="1200" b="1">
                <a:latin typeface="Calibri" pitchFamily="34" charset="0"/>
                <a:ea typeface="ＭＳ Ｐゴシック" pitchFamily="-111" charset="-128"/>
              </a:rPr>
              <a:t>[YEARS]</a:t>
            </a:r>
          </a:p>
        </p:txBody>
      </p:sp>
      <p:sp>
        <p:nvSpPr>
          <p:cNvPr id="345095" name="Line 18"/>
          <p:cNvSpPr>
            <a:spLocks noChangeShapeType="1"/>
          </p:cNvSpPr>
          <p:nvPr/>
        </p:nvSpPr>
        <p:spPr bwMode="auto">
          <a:xfrm>
            <a:off x="5216503" y="6097588"/>
            <a:ext cx="2641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847828" y="2387600"/>
            <a:ext cx="2476500" cy="2159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25401" dir="2700000" rotWithShape="0">
              <a:srgbClr val="808080">
                <a:alpha val="42999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US" sz="1400" b="1">
                <a:solidFill>
                  <a:srgbClr val="339933"/>
                </a:solidFill>
                <a:latin typeface="Calibri" pitchFamily="34" charset="0"/>
                <a:ea typeface="ＭＳ Ｐゴシック" pitchFamily="-111" charset="-128"/>
              </a:rPr>
              <a:t>Localised Stage V: 81% (76%) </a:t>
            </a:r>
            <a:endParaRPr lang="en-US" b="1">
              <a:latin typeface="Calibri" pitchFamily="34" charset="0"/>
              <a:ea typeface="ＭＳ Ｐゴシック" pitchFamily="-111" charset="-128"/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282678" y="4960938"/>
            <a:ext cx="2933700" cy="4302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25401" dir="2700000" rotWithShape="0">
              <a:srgbClr val="808080">
                <a:alpha val="42999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alibri" pitchFamily="34" charset="0"/>
                <a:ea typeface="ＭＳ Ｐゴシック" pitchFamily="-111" charset="-128"/>
              </a:rPr>
              <a:t>Localised Stage V pre-treated for </a:t>
            </a:r>
          </a:p>
          <a:p>
            <a:r>
              <a:rPr lang="en-US" sz="1400" b="1">
                <a:solidFill>
                  <a:srgbClr val="FF0000"/>
                </a:solidFill>
                <a:latin typeface="Calibri" pitchFamily="34" charset="0"/>
                <a:ea typeface="ＭＳ Ｐゴシック" pitchFamily="-111" charset="-128"/>
              </a:rPr>
              <a:t>Nephroblastomatosis: 26% (p&lt;0.001)</a:t>
            </a:r>
            <a:endParaRPr lang="en-US" sz="1400">
              <a:latin typeface="Calibri" pitchFamily="34" charset="0"/>
              <a:ea typeface="ＭＳ Ｐゴシック" pitchFamily="-111" charset="-128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962128" y="3325813"/>
            <a:ext cx="2082800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25401" dir="2700000" rotWithShape="0">
              <a:srgbClr val="808080">
                <a:alpha val="42999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US" sz="1400" b="1">
                <a:solidFill>
                  <a:srgbClr val="59508E"/>
                </a:solidFill>
                <a:latin typeface="Calibri" pitchFamily="34" charset="0"/>
                <a:ea typeface="ＭＳ Ｐゴシック" pitchFamily="-111" charset="-128"/>
              </a:rPr>
              <a:t>Stage V with metastasis: </a:t>
            </a:r>
          </a:p>
          <a:p>
            <a:r>
              <a:rPr lang="en-US" sz="1400" b="1">
                <a:solidFill>
                  <a:srgbClr val="59508E"/>
                </a:solidFill>
                <a:latin typeface="Calibri" pitchFamily="34" charset="0"/>
                <a:ea typeface="ＭＳ Ｐゴシック" pitchFamily="-111" charset="-128"/>
              </a:rPr>
              <a:t>47% (p&lt;0.001)</a:t>
            </a:r>
            <a:endParaRPr lang="en-US">
              <a:latin typeface="Calibri" pitchFamily="34" charset="0"/>
              <a:ea typeface="ＭＳ Ｐゴシック" pitchFamily="-111" charset="-128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5734028" y="2384425"/>
            <a:ext cx="2476500" cy="2143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25401" dir="2700000" rotWithShape="0">
              <a:srgbClr val="808080">
                <a:alpha val="42999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US" sz="1400" b="1">
                <a:solidFill>
                  <a:srgbClr val="339933"/>
                </a:solidFill>
                <a:latin typeface="Calibri" pitchFamily="34" charset="0"/>
                <a:ea typeface="ＭＳ Ｐゴシック" pitchFamily="-111" charset="-128"/>
              </a:rPr>
              <a:t>Localised Stage V: 90% (76%) </a:t>
            </a:r>
            <a:endParaRPr lang="en-US" b="1">
              <a:latin typeface="Calibri" pitchFamily="34" charset="0"/>
              <a:ea typeface="ＭＳ Ｐゴシック" pitchFamily="-111" charset="-128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229203" y="4057650"/>
            <a:ext cx="2933700" cy="4302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25401" dir="2700000" rotWithShape="0">
              <a:srgbClr val="808080">
                <a:alpha val="42999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alibri" pitchFamily="34" charset="0"/>
                <a:ea typeface="ＭＳ Ｐゴシック" pitchFamily="-111" charset="-128"/>
              </a:rPr>
              <a:t>Localised Stage V pre-treated for </a:t>
            </a:r>
          </a:p>
          <a:p>
            <a:r>
              <a:rPr lang="en-US" sz="1400" b="1">
                <a:solidFill>
                  <a:srgbClr val="FF0000"/>
                </a:solidFill>
                <a:latin typeface="Calibri" pitchFamily="34" charset="0"/>
                <a:ea typeface="ＭＳ Ｐゴシック" pitchFamily="-111" charset="-128"/>
              </a:rPr>
              <a:t>Nephroblastomatosis: 52% (p&lt;0.001)</a:t>
            </a:r>
            <a:endParaRPr lang="en-US" sz="1400">
              <a:latin typeface="Calibri" pitchFamily="34" charset="0"/>
              <a:ea typeface="ＭＳ Ｐゴシック" pitchFamily="-111" charset="-128"/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5772128" y="3067050"/>
            <a:ext cx="2082800" cy="4302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25401" dir="2700000" rotWithShape="0">
              <a:srgbClr val="808080">
                <a:alpha val="42999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US" sz="1400" b="1">
                <a:solidFill>
                  <a:srgbClr val="59508E"/>
                </a:solidFill>
                <a:latin typeface="Calibri" pitchFamily="34" charset="0"/>
                <a:ea typeface="ＭＳ Ｐゴシック" pitchFamily="-111" charset="-128"/>
              </a:rPr>
              <a:t>Stage V with metastasis: </a:t>
            </a:r>
          </a:p>
          <a:p>
            <a:r>
              <a:rPr lang="en-US" sz="1400" b="1">
                <a:solidFill>
                  <a:srgbClr val="59508E"/>
                </a:solidFill>
                <a:latin typeface="Calibri" pitchFamily="34" charset="0"/>
                <a:ea typeface="ＭＳ Ｐゴシック" pitchFamily="-111" charset="-128"/>
              </a:rPr>
              <a:t>58% (p&lt;0.001)</a:t>
            </a:r>
            <a:endParaRPr lang="en-US">
              <a:latin typeface="Calibri" pitchFamily="34" charset="0"/>
              <a:ea typeface="ＭＳ Ｐゴシック" pitchFamily="-111" charset="-128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069953" y="1754188"/>
            <a:ext cx="6902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1" dir="2700000" rotWithShape="0">
              <a:srgbClr val="808080">
                <a:alpha val="42999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US" sz="2000">
                <a:latin typeface="Calibri" pitchFamily="34" charset="0"/>
                <a:ea typeface="ＭＳ Ｐゴシック" pitchFamily="-111" charset="-128"/>
              </a:rPr>
              <a:t>Progression Free Survival			   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365830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Risk Stratification for better treatment</a:t>
            </a:r>
          </a:p>
          <a:p>
            <a:pPr lvl="1"/>
            <a:r>
              <a:rPr lang="en-US" dirty="0"/>
              <a:t>Response to treatment</a:t>
            </a:r>
          </a:p>
          <a:p>
            <a:pPr lvl="1"/>
            <a:r>
              <a:rPr lang="en-US" dirty="0"/>
              <a:t>Molecular Biology</a:t>
            </a:r>
          </a:p>
          <a:p>
            <a:pPr lvl="1"/>
            <a:r>
              <a:rPr lang="en-US" dirty="0"/>
              <a:t>Imaging</a:t>
            </a:r>
          </a:p>
          <a:p>
            <a:r>
              <a:rPr lang="en-US" dirty="0"/>
              <a:t>Minimize acute toxicity and late effects</a:t>
            </a:r>
          </a:p>
          <a:p>
            <a:pPr lvl="1"/>
            <a:r>
              <a:rPr lang="en-US" dirty="0" err="1"/>
              <a:t>Cardiotoxicity</a:t>
            </a:r>
            <a:endParaRPr lang="en-US" dirty="0"/>
          </a:p>
          <a:p>
            <a:pPr lvl="1"/>
            <a:r>
              <a:rPr lang="en-US" dirty="0"/>
              <a:t>Nephrotoxicity</a:t>
            </a:r>
          </a:p>
          <a:p>
            <a:r>
              <a:rPr lang="en-US" dirty="0"/>
              <a:t>Quality Control</a:t>
            </a:r>
          </a:p>
          <a:p>
            <a:pPr lvl="1"/>
            <a:r>
              <a:rPr lang="en-US" dirty="0"/>
              <a:t>Reference </a:t>
            </a:r>
            <a:r>
              <a:rPr lang="en-US" dirty="0" err="1"/>
              <a:t>Centres</a:t>
            </a:r>
            <a:endParaRPr lang="en-US" dirty="0"/>
          </a:p>
          <a:p>
            <a:pPr lvl="1"/>
            <a:r>
              <a:rPr lang="en-US" dirty="0" err="1"/>
              <a:t>ExPO</a:t>
            </a:r>
            <a:r>
              <a:rPr lang="en-US" dirty="0"/>
              <a:t>-r-Net</a:t>
            </a:r>
          </a:p>
          <a:p>
            <a:r>
              <a:rPr lang="en-US" dirty="0"/>
              <a:t>IT-Infrastructure and Logistics</a:t>
            </a:r>
          </a:p>
          <a:p>
            <a:r>
              <a:rPr lang="en-US" dirty="0"/>
              <a:t>International collaboration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36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Risk Stratification for better treatment</a:t>
            </a:r>
          </a:p>
          <a:p>
            <a:pPr lvl="1"/>
            <a:r>
              <a:rPr lang="en-US" b="1" dirty="0">
                <a:solidFill>
                  <a:srgbClr val="0061B8"/>
                </a:solidFill>
              </a:rPr>
              <a:t>Response to treatment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Molecular Biology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Minimize acute toxicity and late effects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Cardiotoxicity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Nephrotoxicity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Quality Control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Reference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Centres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ExPO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-r-Net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IT-Infrastructure and Logistics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International collaboration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Pathology and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Tumorvolume</a:t>
            </a:r>
            <a:r>
              <a:rPr lang="en-GB" dirty="0"/>
              <a:t> </a:t>
            </a:r>
          </a:p>
          <a:p>
            <a:r>
              <a:rPr lang="en-GB" dirty="0"/>
              <a:t>Stage </a:t>
            </a:r>
          </a:p>
          <a:p>
            <a:r>
              <a:rPr lang="en-GB" dirty="0"/>
              <a:t>Histological Classification</a:t>
            </a:r>
          </a:p>
          <a:p>
            <a:pPr lvl="1"/>
            <a:r>
              <a:rPr lang="en-GB" dirty="0" err="1"/>
              <a:t>Percent</a:t>
            </a:r>
            <a:r>
              <a:rPr lang="en-GB" dirty="0"/>
              <a:t> Necrosis, </a:t>
            </a:r>
            <a:r>
              <a:rPr lang="en-GB" dirty="0" err="1"/>
              <a:t>Blastema</a:t>
            </a:r>
            <a:r>
              <a:rPr lang="en-GB" dirty="0"/>
              <a:t>, </a:t>
            </a:r>
            <a:r>
              <a:rPr lang="en-GB" dirty="0" err="1"/>
              <a:t>Stroma</a:t>
            </a:r>
            <a:r>
              <a:rPr lang="en-GB" dirty="0"/>
              <a:t>, Epithelium</a:t>
            </a:r>
          </a:p>
          <a:p>
            <a:pPr marL="274637" lvl="1" indent="0">
              <a:buNone/>
            </a:pPr>
            <a:endParaRPr lang="en-GB" dirty="0"/>
          </a:p>
          <a:p>
            <a:r>
              <a:rPr lang="en-GB" dirty="0"/>
              <a:t>Biomaterial</a:t>
            </a:r>
          </a:p>
          <a:p>
            <a:pPr lvl="1"/>
            <a:r>
              <a:rPr lang="en-GB" dirty="0"/>
              <a:t>Blood, Urine, </a:t>
            </a:r>
            <a:r>
              <a:rPr lang="en-GB" dirty="0" err="1"/>
              <a:t>Tumor</a:t>
            </a:r>
            <a:r>
              <a:rPr lang="en-GB" dirty="0"/>
              <a:t>, normal Kidney</a:t>
            </a:r>
          </a:p>
          <a:p>
            <a:pPr lvl="1"/>
            <a:r>
              <a:rPr lang="en-GB" dirty="0"/>
              <a:t>Different Areas of the </a:t>
            </a:r>
            <a:r>
              <a:rPr lang="en-GB" dirty="0" err="1"/>
              <a:t>tumor</a:t>
            </a:r>
            <a:endParaRPr lang="en-GB" dirty="0"/>
          </a:p>
          <a:p>
            <a:pPr lvl="2"/>
            <a:r>
              <a:rPr lang="en-GB" dirty="0">
                <a:sym typeface="Wingdings"/>
              </a:rPr>
              <a:t>Cut them in 2 pieces 1 for Histology and 1 for </a:t>
            </a:r>
            <a:r>
              <a:rPr lang="en-GB" dirty="0" err="1">
                <a:sym typeface="Wingdings"/>
              </a:rPr>
              <a:t>Molecularbiology</a:t>
            </a:r>
            <a:endParaRPr lang="en-GB" dirty="0">
              <a:sym typeface="Wingdings"/>
            </a:endParaRPr>
          </a:p>
          <a:p>
            <a:pPr lvl="1"/>
            <a:r>
              <a:rPr lang="en-GB" dirty="0">
                <a:sym typeface="Wingdings"/>
              </a:rPr>
              <a:t>Culture</a:t>
            </a:r>
          </a:p>
          <a:p>
            <a:pPr lvl="1"/>
            <a:r>
              <a:rPr lang="en-GB" dirty="0">
                <a:sym typeface="Wingdings"/>
              </a:rPr>
              <a:t>DNA, mRNA, </a:t>
            </a:r>
            <a:r>
              <a:rPr lang="en-GB" dirty="0" err="1">
                <a:sym typeface="Wingdings"/>
              </a:rPr>
              <a:t>miRNA</a:t>
            </a:r>
            <a:r>
              <a:rPr lang="en-GB" dirty="0">
                <a:sym typeface="Wingdings"/>
              </a:rPr>
              <a:t>, proteomics</a:t>
            </a:r>
          </a:p>
          <a:p>
            <a:pPr lvl="1"/>
            <a:r>
              <a:rPr lang="en-GB" dirty="0">
                <a:sym typeface="Wingdings"/>
              </a:rPr>
              <a:t></a:t>
            </a:r>
            <a:r>
              <a:rPr lang="en-GB" dirty="0" err="1">
                <a:sym typeface="Wingdings"/>
              </a:rPr>
              <a:t>Biobanking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891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SIOP 2001 - Tumorvolume</a:t>
            </a:r>
          </a:p>
        </p:txBody>
      </p:sp>
      <p:pic>
        <p:nvPicPr>
          <p:cNvPr id="73730" name="Bild 5" descr="Bildschirmfoto 2010-11-01 um 15.02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878473"/>
            <a:ext cx="8526463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68350" y="5499561"/>
            <a:ext cx="7815263" cy="92392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Volume at diagnosis and stage	            Volume at surgery and  stage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5119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Tumorvolume (only GPOH)</a:t>
            </a:r>
          </a:p>
        </p:txBody>
      </p:sp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0866" y="1683544"/>
            <a:ext cx="7175500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79946" y="3741122"/>
            <a:ext cx="3722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440" dir="2700000" rotWithShape="0">
              <a:srgbClr val="000000">
                <a:alpha val="42999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after preoperative chemotherapy</a:t>
            </a:r>
          </a:p>
        </p:txBody>
      </p:sp>
    </p:spTree>
    <p:extLst>
      <p:ext uri="{BB962C8B-B14F-4D97-AF65-F5344CB8AC3E}">
        <p14:creationId xmlns:p14="http://schemas.microsoft.com/office/powerpoint/2010/main" val="878357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SIOP 2001 - Tumorvolumen</a:t>
            </a:r>
          </a:p>
        </p:txBody>
      </p:sp>
      <p:sp>
        <p:nvSpPr>
          <p:cNvPr id="71683" name="Oval 2"/>
          <p:cNvSpPr>
            <a:spLocks noChangeArrowheads="1"/>
          </p:cNvSpPr>
          <p:nvPr/>
        </p:nvSpPr>
        <p:spPr bwMode="auto">
          <a:xfrm>
            <a:off x="2987760" y="2696773"/>
            <a:ext cx="1600200" cy="1524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71684" name="Oval 3"/>
          <p:cNvSpPr>
            <a:spLocks noChangeArrowheads="1"/>
          </p:cNvSpPr>
          <p:nvPr/>
        </p:nvSpPr>
        <p:spPr bwMode="auto">
          <a:xfrm>
            <a:off x="1273260" y="3306373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71685" name="Oval 4"/>
          <p:cNvSpPr>
            <a:spLocks noChangeArrowheads="1"/>
          </p:cNvSpPr>
          <p:nvPr/>
        </p:nvSpPr>
        <p:spPr bwMode="auto">
          <a:xfrm>
            <a:off x="5349960" y="1553773"/>
            <a:ext cx="2819400" cy="2667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79560" y="4755760"/>
            <a:ext cx="154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latin typeface="Calibri"/>
                <a:cs typeface="Calibri"/>
              </a:rPr>
              <a:t>Tumor </a:t>
            </a:r>
            <a:r>
              <a:rPr lang="de-DE" sz="1200" dirty="0" err="1">
                <a:latin typeface="Calibri"/>
                <a:cs typeface="Calibri"/>
              </a:rPr>
              <a:t>volume</a:t>
            </a:r>
            <a:r>
              <a:rPr lang="de-DE" sz="1200" dirty="0">
                <a:latin typeface="Calibri"/>
                <a:cs typeface="Calibri"/>
              </a:rPr>
              <a:t> 100 ml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latin typeface="Calibri"/>
                <a:cs typeface="Calibri"/>
              </a:rPr>
              <a:t>Blastema</a:t>
            </a:r>
            <a:r>
              <a:rPr lang="de-DE" sz="1200" dirty="0">
                <a:latin typeface="Calibri"/>
                <a:cs typeface="Calibri"/>
              </a:rPr>
              <a:t>: </a:t>
            </a:r>
            <a:r>
              <a:rPr lang="de-DE" sz="1200" b="1" dirty="0">
                <a:latin typeface="Calibri"/>
                <a:cs typeface="Calibri"/>
              </a:rPr>
              <a:t>50 ml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11573" y="4755760"/>
            <a:ext cx="154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>
                <a:latin typeface="Calibri"/>
                <a:cs typeface="Calibri"/>
              </a:rPr>
              <a:t>Tumor volume 500 ml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>
                <a:latin typeface="Calibri"/>
                <a:cs typeface="Calibri"/>
              </a:rPr>
              <a:t>Blastema: </a:t>
            </a:r>
            <a:r>
              <a:rPr lang="de-DE" sz="1200" b="1">
                <a:latin typeface="Calibri"/>
                <a:cs typeface="Calibri"/>
              </a:rPr>
              <a:t>250 ml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983373" y="4755760"/>
            <a:ext cx="1627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>
                <a:latin typeface="Calibri"/>
                <a:cs typeface="Calibri"/>
              </a:rPr>
              <a:t>Tumor volume 1000 ml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>
                <a:latin typeface="Calibri"/>
                <a:cs typeface="Calibri"/>
              </a:rPr>
              <a:t>Blastema: </a:t>
            </a:r>
            <a:r>
              <a:rPr lang="de-DE" sz="1200" b="1">
                <a:latin typeface="Calibri"/>
                <a:cs typeface="Calibri"/>
              </a:rPr>
              <a:t>500 ml</a:t>
            </a:r>
          </a:p>
        </p:txBody>
      </p:sp>
      <p:sp>
        <p:nvSpPr>
          <p:cNvPr id="71689" name="Oval 8"/>
          <p:cNvSpPr>
            <a:spLocks noChangeArrowheads="1"/>
          </p:cNvSpPr>
          <p:nvPr/>
        </p:nvSpPr>
        <p:spPr bwMode="auto">
          <a:xfrm>
            <a:off x="5883360" y="2239573"/>
            <a:ext cx="1981200" cy="1905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71690" name="Oval 9"/>
          <p:cNvSpPr>
            <a:spLocks noChangeArrowheads="1"/>
          </p:cNvSpPr>
          <p:nvPr/>
        </p:nvSpPr>
        <p:spPr bwMode="auto">
          <a:xfrm>
            <a:off x="3444960" y="3153973"/>
            <a:ext cx="9906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71691" name="Oval 10"/>
          <p:cNvSpPr>
            <a:spLocks noChangeArrowheads="1"/>
          </p:cNvSpPr>
          <p:nvPr/>
        </p:nvSpPr>
        <p:spPr bwMode="auto">
          <a:xfrm>
            <a:off x="1539960" y="3611173"/>
            <a:ext cx="5334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79560" y="5628347"/>
            <a:ext cx="7188111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50% Regression of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viable</a:t>
            </a: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tumour</a:t>
            </a: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: 100%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blastema</a:t>
            </a:r>
            <a:endParaRPr lang="de-DE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-&gt; High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risk</a:t>
            </a: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tumour</a:t>
            </a:r>
            <a:endParaRPr lang="de-DE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3127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SIOP 2001 - Tumorvolumen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49476" y="5570208"/>
            <a:ext cx="719590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50% Regression of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viable</a:t>
            </a: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tumour</a:t>
            </a: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: 50%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blastema</a:t>
            </a:r>
            <a:endParaRPr lang="de-DE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-&gt;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intermediate</a:t>
            </a: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risk</a:t>
            </a:r>
            <a:r>
              <a:rPr lang="de-DE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tumour</a:t>
            </a:r>
            <a:endParaRPr lang="de-DE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2710" name="Oval 2"/>
          <p:cNvSpPr>
            <a:spLocks noChangeArrowheads="1"/>
          </p:cNvSpPr>
          <p:nvPr/>
        </p:nvSpPr>
        <p:spPr bwMode="auto">
          <a:xfrm>
            <a:off x="2984651" y="2700960"/>
            <a:ext cx="1600200" cy="1524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72711" name="Oval 3"/>
          <p:cNvSpPr>
            <a:spLocks noChangeArrowheads="1"/>
          </p:cNvSpPr>
          <p:nvPr/>
        </p:nvSpPr>
        <p:spPr bwMode="auto">
          <a:xfrm>
            <a:off x="1270151" y="331056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72712" name="Oval 4"/>
          <p:cNvSpPr>
            <a:spLocks noChangeArrowheads="1"/>
          </p:cNvSpPr>
          <p:nvPr/>
        </p:nvSpPr>
        <p:spPr bwMode="auto">
          <a:xfrm>
            <a:off x="5346851" y="1557960"/>
            <a:ext cx="2819400" cy="2667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76451" y="4759947"/>
            <a:ext cx="154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latin typeface="Calibri"/>
                <a:cs typeface="Calibri"/>
              </a:rPr>
              <a:t>Tumor </a:t>
            </a:r>
            <a:r>
              <a:rPr lang="de-DE" sz="1200" dirty="0" err="1">
                <a:latin typeface="Calibri"/>
                <a:cs typeface="Calibri"/>
              </a:rPr>
              <a:t>volume</a:t>
            </a:r>
            <a:r>
              <a:rPr lang="de-DE" sz="1200" dirty="0">
                <a:latin typeface="Calibri"/>
                <a:cs typeface="Calibri"/>
              </a:rPr>
              <a:t> 100 ml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latin typeface="Calibri"/>
                <a:cs typeface="Calibri"/>
              </a:rPr>
              <a:t>Blastema</a:t>
            </a:r>
            <a:r>
              <a:rPr lang="de-DE" sz="1200" dirty="0">
                <a:latin typeface="Calibri"/>
                <a:cs typeface="Calibri"/>
              </a:rPr>
              <a:t>: </a:t>
            </a:r>
            <a:r>
              <a:rPr lang="de-DE" sz="1200" b="1" dirty="0">
                <a:latin typeface="Calibri"/>
                <a:cs typeface="Calibri"/>
              </a:rPr>
              <a:t>25 ml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008464" y="4759947"/>
            <a:ext cx="154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latin typeface="Calibri"/>
                <a:cs typeface="Calibri"/>
              </a:rPr>
              <a:t>Tumor </a:t>
            </a:r>
            <a:r>
              <a:rPr lang="de-DE" sz="1200" dirty="0" err="1">
                <a:latin typeface="Calibri"/>
                <a:cs typeface="Calibri"/>
              </a:rPr>
              <a:t>volume</a:t>
            </a:r>
            <a:r>
              <a:rPr lang="de-DE" sz="1200" dirty="0">
                <a:latin typeface="Calibri"/>
                <a:cs typeface="Calibri"/>
              </a:rPr>
              <a:t> 500 ml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latin typeface="Calibri"/>
                <a:cs typeface="Calibri"/>
              </a:rPr>
              <a:t>Blastema</a:t>
            </a:r>
            <a:r>
              <a:rPr lang="de-DE" sz="1200" dirty="0">
                <a:latin typeface="Calibri"/>
                <a:cs typeface="Calibri"/>
              </a:rPr>
              <a:t>: </a:t>
            </a:r>
            <a:r>
              <a:rPr lang="de-DE" sz="1200" b="1" dirty="0">
                <a:latin typeface="Calibri"/>
                <a:cs typeface="Calibri"/>
              </a:rPr>
              <a:t>125 ml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5980264" y="4759947"/>
            <a:ext cx="1627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>
                <a:latin typeface="Calibri"/>
                <a:cs typeface="Calibri"/>
              </a:rPr>
              <a:t>Tumor volume 1000 ml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>
                <a:latin typeface="Calibri"/>
                <a:cs typeface="Calibri"/>
              </a:rPr>
              <a:t>Blastema: </a:t>
            </a:r>
            <a:r>
              <a:rPr lang="de-DE" sz="1200" b="1">
                <a:latin typeface="Calibri"/>
                <a:cs typeface="Calibri"/>
              </a:rPr>
              <a:t>250 ml</a:t>
            </a:r>
          </a:p>
        </p:txBody>
      </p:sp>
      <p:sp>
        <p:nvSpPr>
          <p:cNvPr id="72716" name="Oval 8"/>
          <p:cNvSpPr>
            <a:spLocks noChangeArrowheads="1"/>
          </p:cNvSpPr>
          <p:nvPr/>
        </p:nvSpPr>
        <p:spPr bwMode="auto">
          <a:xfrm>
            <a:off x="6566051" y="3081960"/>
            <a:ext cx="1295400" cy="1066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72717" name="Oval 9"/>
          <p:cNvSpPr>
            <a:spLocks noChangeArrowheads="1"/>
          </p:cNvSpPr>
          <p:nvPr/>
        </p:nvSpPr>
        <p:spPr bwMode="auto">
          <a:xfrm>
            <a:off x="3822851" y="3615360"/>
            <a:ext cx="6096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  <p:sp>
        <p:nvSpPr>
          <p:cNvPr id="72718" name="Oval 10"/>
          <p:cNvSpPr>
            <a:spLocks noChangeArrowheads="1"/>
          </p:cNvSpPr>
          <p:nvPr/>
        </p:nvSpPr>
        <p:spPr bwMode="auto">
          <a:xfrm>
            <a:off x="1765451" y="384396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8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Blastemal Subtype ?</a:t>
            </a:r>
          </a:p>
        </p:txBody>
      </p:sp>
      <p:sp>
        <p:nvSpPr>
          <p:cNvPr id="36866" name="TextBox 11"/>
          <p:cNvSpPr txBox="1">
            <a:spLocks noChangeArrowheads="1"/>
          </p:cNvSpPr>
          <p:nvPr/>
        </p:nvSpPr>
        <p:spPr bwMode="auto">
          <a:xfrm>
            <a:off x="2417763" y="5361355"/>
            <a:ext cx="350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2000">
              <a:latin typeface="Gill Sans MT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12763" y="2465755"/>
            <a:ext cx="8077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i="1">
                <a:latin typeface="+mn-lt"/>
              </a:rPr>
              <a:t>If</a:t>
            </a:r>
            <a:r>
              <a:rPr lang="en-GB" sz="2400">
                <a:latin typeface="+mn-lt"/>
              </a:rPr>
              <a:t> &lt; 2/3 of a tumor is necrotic, assign a cellular subtype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i="1">
                <a:latin typeface="+mn-lt"/>
              </a:rPr>
              <a:t>If</a:t>
            </a:r>
            <a:r>
              <a:rPr lang="en-GB" sz="2400">
                <a:latin typeface="+mn-lt"/>
              </a:rPr>
              <a:t> &gt; 2/3 of </a:t>
            </a:r>
            <a:r>
              <a:rPr lang="en-GB" sz="2400" i="1">
                <a:latin typeface="+mn-lt"/>
              </a:rPr>
              <a:t>viable</a:t>
            </a:r>
            <a:r>
              <a:rPr lang="en-GB" sz="2400">
                <a:latin typeface="+mn-lt"/>
              </a:rPr>
              <a:t> tumour is blastema = ‘blastemal type’ </a:t>
            </a:r>
          </a:p>
        </p:txBody>
      </p:sp>
      <p:graphicFrame>
        <p:nvGraphicFramePr>
          <p:cNvPr id="7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312410"/>
              </p:ext>
            </p:extLst>
          </p:nvPr>
        </p:nvGraphicFramePr>
        <p:xfrm>
          <a:off x="707765" y="4294040"/>
          <a:ext cx="7696200" cy="1493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66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Volume after pre-op chemo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% necrosis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solidFill>
                            <a:schemeClr val="tx1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%</a:t>
                      </a:r>
                      <a:r>
                        <a:rPr lang="en-US" sz="2000" baseline="0" noProof="0">
                          <a:solidFill>
                            <a:schemeClr val="tx1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 blastema</a:t>
                      </a:r>
                      <a:endParaRPr lang="en-US" sz="2000" noProof="0">
                        <a:solidFill>
                          <a:schemeClr val="tx1"/>
                        </a:solidFill>
                        <a:effectLst>
                          <a:outerShdw blurRad="50800" dist="38100" dir="270000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solidFill>
                            <a:schemeClr val="tx1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Histol.</a:t>
                      </a:r>
                      <a:r>
                        <a:rPr lang="en-US" sz="2000" baseline="0" noProof="0">
                          <a:solidFill>
                            <a:schemeClr val="tx1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 Risk Group</a:t>
                      </a:r>
                      <a:endParaRPr lang="en-US" sz="2000" noProof="0">
                        <a:solidFill>
                          <a:schemeClr val="tx1"/>
                        </a:solidFill>
                        <a:effectLst>
                          <a:outerShdw blurRad="50800" dist="38100" dir="270000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solidFill>
                            <a:schemeClr val="tx1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Volume Blastema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200 ml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Blastemal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56 ml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200 ml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Regressive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ing 8"/>
          <p:cNvSpPr/>
          <p:nvPr/>
        </p:nvSpPr>
        <p:spPr>
          <a:xfrm>
            <a:off x="6480430" y="4990310"/>
            <a:ext cx="1338649" cy="797250"/>
          </a:xfrm>
          <a:prstGeom prst="donut">
            <a:avLst>
              <a:gd name="adj" fmla="val 511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7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Kidney </a:t>
            </a:r>
            <a:r>
              <a:rPr lang="en-GB" dirty="0" err="1"/>
              <a:t>Tumors</a:t>
            </a:r>
            <a:endParaRPr lang="en-GB" dirty="0"/>
          </a:p>
        </p:txBody>
      </p:sp>
      <p:graphicFrame>
        <p:nvGraphicFramePr>
          <p:cNvPr id="20482" name="Inhaltsplatzhalt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44246393"/>
              </p:ext>
            </p:extLst>
          </p:nvPr>
        </p:nvGraphicFramePr>
        <p:xfrm>
          <a:off x="432448" y="1657350"/>
          <a:ext cx="8331200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00" name="Chart" r:id="rId3" imgW="8332543" imgH="4760582" progId="Excel.Chart.8">
                  <p:embed/>
                </p:oleObj>
              </mc:Choice>
              <mc:Fallback>
                <p:oleObj name="Chart" r:id="rId3" imgW="8332543" imgH="4760582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48" y="1657350"/>
                        <a:ext cx="8331200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7160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volume</a:t>
            </a:r>
          </a:p>
        </p:txBody>
      </p:sp>
      <p:pic>
        <p:nvPicPr>
          <p:cNvPr id="4" name="Picture 3" descr="Macintosh HD:Users:norbertgraf:Desktop:Bildschirmfoto 2015-12-26 um 16.00.3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4" y="1767254"/>
            <a:ext cx="8370277" cy="4431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038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SIOP 2001 – localized WT - IR</a:t>
            </a:r>
          </a:p>
        </p:txBody>
      </p:sp>
      <p:pic>
        <p:nvPicPr>
          <p:cNvPr id="28674" name="Bild 5" descr="Bildschirmfoto 2010-11-01 um 15.09.1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370" y="1524000"/>
            <a:ext cx="5445125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6344495" y="2619375"/>
            <a:ext cx="19145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Martingale residual plot of blastema</a:t>
            </a:r>
          </a:p>
          <a:p>
            <a:r>
              <a:rPr lang="en-GB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volume after pre-op </a:t>
            </a:r>
          </a:p>
          <a:p>
            <a:r>
              <a:rPr lang="en-GB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chemotherapy and EFS  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732933" y="6280150"/>
            <a:ext cx="22733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log(volume blastema)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 rot="-5400000">
            <a:off x="-189655" y="3516312"/>
            <a:ext cx="1941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Excessive risk (EFS)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7223970" y="5186362"/>
            <a:ext cx="709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 ml</a:t>
            </a:r>
          </a:p>
        </p:txBody>
      </p:sp>
      <p:sp>
        <p:nvSpPr>
          <p:cNvPr id="11" name="Pfeil nach rechts 10"/>
          <p:cNvSpPr/>
          <p:nvPr/>
        </p:nvSpPr>
        <p:spPr>
          <a:xfrm>
            <a:off x="4925501" y="5254735"/>
            <a:ext cx="2299157" cy="260179"/>
          </a:xfrm>
          <a:prstGeom prst="rightArrow">
            <a:avLst>
              <a:gd name="adj1" fmla="val 29740"/>
              <a:gd name="adj2" fmla="val 6858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919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SIOP 2001 – localized WT - IR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1813" y="6130925"/>
            <a:ext cx="2833152" cy="27699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latin typeface="+mn-lt"/>
              </a:rPr>
              <a:t>SIOP-RTSG, Brainstorm Meeting 2010 </a:t>
            </a:r>
          </a:p>
        </p:txBody>
      </p:sp>
      <p:pic>
        <p:nvPicPr>
          <p:cNvPr id="39939" name="Bild 5" descr="Bildschirmfoto 2010-11-01 um 15.17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717675"/>
            <a:ext cx="868680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681163" y="5421313"/>
            <a:ext cx="7005637" cy="6461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latin typeface="+mn-lt"/>
              </a:rPr>
              <a:t>regressive type		     		mixed type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191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SIOP 2001 – Stage IV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1813" y="5902325"/>
            <a:ext cx="3261004" cy="27699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+mn-lt"/>
              </a:rPr>
              <a:t>SIOP-RTSG, Brainstorm Meeting 2010, 2012 </a:t>
            </a:r>
          </a:p>
        </p:txBody>
      </p:sp>
      <p:pic>
        <p:nvPicPr>
          <p:cNvPr id="45059" name="Bild 5" descr="Bildschirmfoto 2010-11-01 um 23.3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054225"/>
            <a:ext cx="38703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662113" y="5421313"/>
            <a:ext cx="1900956" cy="307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>
                <a:latin typeface="+mn-lt"/>
              </a:rPr>
              <a:t>log(volume blastema)</a:t>
            </a:r>
          </a:p>
        </p:txBody>
      </p:sp>
      <p:sp>
        <p:nvSpPr>
          <p:cNvPr id="8" name="Textfeld 7"/>
          <p:cNvSpPr txBox="1"/>
          <p:nvPr/>
        </p:nvSpPr>
        <p:spPr>
          <a:xfrm rot="16200000">
            <a:off x="-466251" y="3564830"/>
            <a:ext cx="1840555" cy="307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>
                <a:latin typeface="+mn-lt"/>
              </a:rPr>
              <a:t>Excessive risk (EFS)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380163" y="5411788"/>
            <a:ext cx="1282047" cy="307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>
                <a:latin typeface="+mn-lt"/>
              </a:rPr>
              <a:t>time (months)</a:t>
            </a:r>
          </a:p>
        </p:txBody>
      </p:sp>
      <p:sp>
        <p:nvSpPr>
          <p:cNvPr id="10" name="Textfeld 9"/>
          <p:cNvSpPr txBox="1"/>
          <p:nvPr/>
        </p:nvSpPr>
        <p:spPr>
          <a:xfrm rot="16200000">
            <a:off x="4059377" y="3541018"/>
            <a:ext cx="1415772" cy="307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>
                <a:latin typeface="+mn-lt"/>
              </a:rPr>
              <a:t>EFS probability</a:t>
            </a:r>
          </a:p>
        </p:txBody>
      </p:sp>
      <p:pic>
        <p:nvPicPr>
          <p:cNvPr id="11" name="Bild 10" descr="Bildschirmfoto 2010-11-01 um 23.32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2019300"/>
            <a:ext cx="3995738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Risk Stratification for better treatment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Response to treatment</a:t>
            </a:r>
          </a:p>
          <a:p>
            <a:pPr lvl="1"/>
            <a:r>
              <a:rPr lang="en-US" b="1" dirty="0">
                <a:solidFill>
                  <a:srgbClr val="0061B8"/>
                </a:solidFill>
              </a:rPr>
              <a:t>Molecular Biology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Imaging</a:t>
            </a:r>
          </a:p>
          <a:p>
            <a:r>
              <a:rPr lang="en-US" dirty="0">
                <a:solidFill>
                  <a:srgbClr val="7F7F7F"/>
                </a:solidFill>
              </a:rPr>
              <a:t>Minimize acute toxicity and late effects</a:t>
            </a:r>
          </a:p>
          <a:p>
            <a:pPr lvl="1"/>
            <a:r>
              <a:rPr lang="en-US" dirty="0" err="1">
                <a:solidFill>
                  <a:srgbClr val="7F7F7F"/>
                </a:solidFill>
              </a:rPr>
              <a:t>Cardiotoxicity</a:t>
            </a: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Nephrotoxicity</a:t>
            </a:r>
          </a:p>
          <a:p>
            <a:r>
              <a:rPr lang="en-US" dirty="0">
                <a:solidFill>
                  <a:srgbClr val="7F7F7F"/>
                </a:solidFill>
              </a:rPr>
              <a:t>Quality Control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Reference </a:t>
            </a:r>
            <a:r>
              <a:rPr lang="en-US" dirty="0" err="1">
                <a:solidFill>
                  <a:srgbClr val="7F7F7F"/>
                </a:solidFill>
              </a:rPr>
              <a:t>Centres</a:t>
            </a: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 err="1">
                <a:solidFill>
                  <a:srgbClr val="7F7F7F"/>
                </a:solidFill>
              </a:rPr>
              <a:t>ExPO</a:t>
            </a:r>
            <a:r>
              <a:rPr lang="en-US" dirty="0">
                <a:solidFill>
                  <a:srgbClr val="7F7F7F"/>
                </a:solidFill>
              </a:rPr>
              <a:t>-r-Net</a:t>
            </a:r>
          </a:p>
          <a:p>
            <a:r>
              <a:rPr lang="en-US" dirty="0">
                <a:solidFill>
                  <a:srgbClr val="7F7F7F"/>
                </a:solidFill>
              </a:rPr>
              <a:t>IT-Infrastructure and Logistics</a:t>
            </a:r>
          </a:p>
          <a:p>
            <a:r>
              <a:rPr lang="en-US" dirty="0">
                <a:solidFill>
                  <a:srgbClr val="7F7F7F"/>
                </a:solidFill>
              </a:rPr>
              <a:t>International collaboration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2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SIOP 2001 - Age</a:t>
            </a:r>
          </a:p>
        </p:txBody>
      </p:sp>
      <p:pic>
        <p:nvPicPr>
          <p:cNvPr id="63490" name="Bild 5" descr="Bildschirmfoto 2010-11-01 um 15.44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152650"/>
            <a:ext cx="3878262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Bild 6" descr="Bildschirmfoto 2010-11-01 um 15.45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117725"/>
            <a:ext cx="41100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662113" y="5407025"/>
            <a:ext cx="1900237" cy="30638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latin typeface="+mn-lt"/>
              </a:rPr>
              <a:t>log(volume blastema)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-466724" y="3548062"/>
            <a:ext cx="1841500" cy="3079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latin typeface="+mn-lt"/>
              </a:rPr>
              <a:t>Excessive risk (EFS)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380163" y="5397500"/>
            <a:ext cx="1282700" cy="30638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latin typeface="+mn-lt"/>
              </a:rPr>
              <a:t>time (months)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3921919" y="3525044"/>
            <a:ext cx="1414463" cy="3079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</a:rPr>
              <a:t>EFS probability</a:t>
            </a:r>
          </a:p>
        </p:txBody>
      </p:sp>
    </p:spTree>
    <p:extLst>
      <p:ext uri="{BB962C8B-B14F-4D97-AF65-F5344CB8AC3E}">
        <p14:creationId xmlns:p14="http://schemas.microsoft.com/office/powerpoint/2010/main" val="2621596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"/>
          <p:cNvSpPr txBox="1">
            <a:spLocks/>
          </p:cNvSpPr>
          <p:nvPr/>
        </p:nvSpPr>
        <p:spPr>
          <a:xfrm>
            <a:off x="457201" y="533400"/>
            <a:ext cx="7472463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1F497D"/>
                </a:solidFill>
                <a:latin typeface="Arial"/>
              </a:rPr>
              <a:t>SIOP WT 2001 </a:t>
            </a:r>
            <a:r>
              <a:rPr lang="en-US" sz="2400" dirty="0" err="1">
                <a:solidFill>
                  <a:srgbClr val="1F497D"/>
                </a:solidFill>
                <a:latin typeface="Arial"/>
              </a:rPr>
              <a:t>randomised</a:t>
            </a:r>
            <a:r>
              <a:rPr lang="en-US" sz="2400" dirty="0">
                <a:solidFill>
                  <a:srgbClr val="1F497D"/>
                </a:solidFill>
                <a:latin typeface="Arial"/>
              </a:rPr>
              <a:t> trial: removal of DOX from post-op chemo of stage II/III, intermediate risk histology WT     </a:t>
            </a:r>
          </a:p>
        </p:txBody>
      </p:sp>
      <p:sp>
        <p:nvSpPr>
          <p:cNvPr id="79874" name="TextBox 4"/>
          <p:cNvSpPr txBox="1">
            <a:spLocks noChangeArrowheads="1"/>
          </p:cNvSpPr>
          <p:nvPr/>
        </p:nvSpPr>
        <p:spPr bwMode="auto">
          <a:xfrm>
            <a:off x="819151" y="2010395"/>
            <a:ext cx="4181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EFS by </a:t>
            </a:r>
            <a:r>
              <a:rPr lang="en-US" sz="1600" dirty="0" err="1">
                <a:solidFill>
                  <a:prstClr val="black"/>
                </a:solidFill>
              </a:rPr>
              <a:t>randomised</a:t>
            </a:r>
            <a:r>
              <a:rPr lang="en-US" sz="1600" dirty="0">
                <a:solidFill>
                  <a:prstClr val="black"/>
                </a:solidFill>
              </a:rPr>
              <a:t> treatment (ITT)</a:t>
            </a:r>
          </a:p>
        </p:txBody>
      </p:sp>
      <p:sp>
        <p:nvSpPr>
          <p:cNvPr id="79875" name="Rectangle 6"/>
          <p:cNvSpPr>
            <a:spLocks noChangeArrowheads="1"/>
          </p:cNvSpPr>
          <p:nvPr/>
        </p:nvSpPr>
        <p:spPr bwMode="auto">
          <a:xfrm>
            <a:off x="4499993" y="2036556"/>
            <a:ext cx="33090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OS by </a:t>
            </a:r>
            <a:r>
              <a:rPr lang="en-US" sz="16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randomised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treatment (ITT)</a:t>
            </a:r>
          </a:p>
        </p:txBody>
      </p:sp>
      <p:pic>
        <p:nvPicPr>
          <p:cNvPr id="2" name="Picture 1" descr="Fig 3A EFS_ITT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975693"/>
            <a:ext cx="3629025" cy="3629025"/>
          </a:xfrm>
          <a:prstGeom prst="rect">
            <a:avLst/>
          </a:prstGeom>
        </p:spPr>
      </p:pic>
      <p:pic>
        <p:nvPicPr>
          <p:cNvPr id="3" name="Picture 2" descr="Fig 3B OS_ITT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3" y="1988841"/>
            <a:ext cx="3629025" cy="362902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 rot="10800000">
            <a:off x="1115642" y="3912727"/>
            <a:ext cx="2471583" cy="978181"/>
          </a:xfrm>
          <a:prstGeom prst="wedgeRoundRectCallout">
            <a:avLst>
              <a:gd name="adj1" fmla="val -28388"/>
              <a:gd name="adj2" fmla="val 168552"/>
              <a:gd name="adj3" fmla="val 16667"/>
            </a:avLst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5939" y="4067178"/>
            <a:ext cx="2231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Arial"/>
              </a:rPr>
              <a:t>Can biomarkers for risk stratification help close the EFS gap?</a:t>
            </a:r>
          </a:p>
          <a:p>
            <a:pPr defTabSz="457200"/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Rounded Rectangular Callout 9"/>
          <p:cNvSpPr/>
          <p:nvPr/>
        </p:nvSpPr>
        <p:spPr>
          <a:xfrm rot="5400000">
            <a:off x="7524328" y="2348880"/>
            <a:ext cx="1512169" cy="1224136"/>
          </a:xfrm>
          <a:prstGeom prst="wedgeRoundRectCallout">
            <a:avLst>
              <a:gd name="adj1" fmla="val -28388"/>
              <a:gd name="adj2" fmla="val 85940"/>
              <a:gd name="adj3" fmla="val 16667"/>
            </a:avLst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5849" y="2249579"/>
            <a:ext cx="1188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 biology help close the OS gap?</a:t>
            </a:r>
          </a:p>
        </p:txBody>
      </p:sp>
    </p:spTree>
    <p:extLst>
      <p:ext uri="{BB962C8B-B14F-4D97-AF65-F5344CB8AC3E}">
        <p14:creationId xmlns:p14="http://schemas.microsoft.com/office/powerpoint/2010/main" val="1164082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4475" y="3375027"/>
            <a:ext cx="2571750" cy="657225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             </a:t>
            </a:r>
            <a:r>
              <a:rPr lang="en-US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WTX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2678115"/>
            <a:ext cx="7772400" cy="6572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414" y="2678115"/>
            <a:ext cx="5126037" cy="657225"/>
          </a:xfrm>
          <a:prstGeom prst="rect">
            <a:avLst/>
          </a:prstGeom>
          <a:solidFill>
            <a:srgbClr val="3366FF"/>
          </a:solidFill>
          <a:ln w="2540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5672" y="526897"/>
            <a:ext cx="7949555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56A3"/>
                </a:solidFill>
                <a:cs typeface="Calibri"/>
              </a:rPr>
              <a:t>Spectrum of somatic mutations in Wilms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2678115"/>
            <a:ext cx="1257300" cy="871537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678115"/>
            <a:ext cx="1003300" cy="65722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838201" y="2770188"/>
            <a:ext cx="726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i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WT1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403648" y="3297312"/>
            <a:ext cx="1175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b="1" i="1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CTNNB1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943101" y="2770188"/>
            <a:ext cx="33628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11p15 epigenetic abnormalities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05764" y="2678115"/>
            <a:ext cx="670693" cy="65722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sz="1400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p53</a:t>
            </a:r>
            <a:endParaRPr lang="en-US" sz="1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72401" y="2678115"/>
            <a:ext cx="233363" cy="6572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400" dirty="0">
              <a:ln>
                <a:solidFill>
                  <a:srgbClr val="BBE0E3">
                    <a:shade val="95000"/>
                    <a:satMod val="105000"/>
                  </a:srgbClr>
                </a:solidFill>
              </a:ln>
              <a:solidFill>
                <a:srgbClr val="FF6666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621589" y="3335338"/>
            <a:ext cx="888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i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MYCN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1371600" y="2289475"/>
            <a:ext cx="1003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FBXW7</a:t>
            </a:r>
            <a:endParaRPr lang="en-US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Left Brace 14"/>
          <p:cNvSpPr/>
          <p:nvPr/>
        </p:nvSpPr>
        <p:spPr>
          <a:xfrm rot="16200000" flipV="1">
            <a:off x="6624638" y="2633664"/>
            <a:ext cx="155575" cy="213995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5408613" y="3905250"/>
            <a:ext cx="2956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25% no known abnormality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83569" y="5745586"/>
            <a:ext cx="8054975" cy="657225"/>
            <a:chOff x="685800" y="4037013"/>
            <a:chExt cx="8054975" cy="657225"/>
          </a:xfrm>
        </p:grpSpPr>
        <p:sp>
          <p:nvSpPr>
            <p:cNvPr id="18" name="Rectangle 17"/>
            <p:cNvSpPr/>
            <p:nvPr/>
          </p:nvSpPr>
          <p:spPr>
            <a:xfrm>
              <a:off x="685800" y="4037013"/>
              <a:ext cx="1257300" cy="657225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dirty="0" err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Stromal</a:t>
              </a:r>
              <a:endParaRPr lang="en-US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21588" y="4037013"/>
              <a:ext cx="1119187" cy="65722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1400" dirty="0" err="1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Anaplastic</a:t>
              </a:r>
              <a:r>
                <a:rPr lang="en-US" sz="1400" dirty="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 &amp; </a:t>
              </a:r>
              <a:r>
                <a:rPr lang="en-US" sz="1400" dirty="0" err="1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blastemal</a:t>
              </a:r>
              <a:endParaRPr lang="en-US" sz="1400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43100" y="4037013"/>
              <a:ext cx="972716" cy="657225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            </a:t>
              </a:r>
              <a:r>
                <a:rPr lang="en-US" sz="1400" i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Epithelial</a:t>
              </a:r>
            </a:p>
            <a:p>
              <a:pPr algn="ctr" defTabSz="457200"/>
              <a:endParaRPr lang="en-US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15816" y="4037013"/>
              <a:ext cx="4680520" cy="6572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Regressive, Mixed, </a:t>
              </a:r>
              <a:r>
                <a:rPr lang="en-US" dirty="0" err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Blastemal</a:t>
              </a:r>
              <a:r>
                <a:rPr lang="en-US" i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 etc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9553" y="4665464"/>
            <a:ext cx="8280920" cy="36933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/>
              </a:rPr>
              <a:t>Chromosomal copy number gains (1q) &amp; losses (1p/16q)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33883" y="1627545"/>
            <a:ext cx="852353" cy="493733"/>
          </a:xfrm>
          <a:prstGeom prst="rect">
            <a:avLst/>
          </a:prstGeom>
          <a:solidFill>
            <a:srgbClr val="FF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72401" y="1831820"/>
            <a:ext cx="852353" cy="43974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01003" y="1885891"/>
            <a:ext cx="2539732" cy="36595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2037521" y="1902332"/>
            <a:ext cx="204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DROSHA/DGCR8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62772" y="1577989"/>
            <a:ext cx="1596953" cy="353088"/>
          </a:xfrm>
          <a:prstGeom prst="rect">
            <a:avLst/>
          </a:prstGeom>
          <a:solidFill>
            <a:srgbClr val="FF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2728814" y="1535007"/>
            <a:ext cx="1249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SIX1/SIX2</a:t>
            </a: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7761785" y="1824535"/>
            <a:ext cx="838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DROSHA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/DGCR8</a:t>
            </a: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7798685" y="1611186"/>
            <a:ext cx="887551" cy="28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SIX1/SIX2</a:t>
            </a:r>
          </a:p>
        </p:txBody>
      </p:sp>
    </p:spTree>
    <p:extLst>
      <p:ext uri="{BB962C8B-B14F-4D97-AF65-F5344CB8AC3E}">
        <p14:creationId xmlns:p14="http://schemas.microsoft.com/office/powerpoint/2010/main" val="1225230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283968" cy="2091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31567"/>
            <a:ext cx="4562547" cy="2447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" y="2659607"/>
            <a:ext cx="4565135" cy="173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8718" y="2708920"/>
            <a:ext cx="4765282" cy="173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6-03-30 at 10.40.2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78" y="4535101"/>
            <a:ext cx="3664769" cy="212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4312036" y="4869160"/>
            <a:ext cx="4824536" cy="1646334"/>
            <a:chOff x="4067944" y="4581128"/>
            <a:chExt cx="4824536" cy="1646334"/>
          </a:xfrm>
        </p:grpSpPr>
        <p:pic>
          <p:nvPicPr>
            <p:cNvPr id="2" name="Picture 1" descr="Screen Shot 2017-10-07 at 02.12.10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52" y="4581128"/>
              <a:ext cx="3767584" cy="4410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" descr="Screen Shot 2017-10-07 at 02.11.59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7944" y="5949280"/>
              <a:ext cx="4536504" cy="278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 descr="Screen Shot 2017-10-07 at 02.11.46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52" y="5085184"/>
              <a:ext cx="4752528" cy="9077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Group 8"/>
          <p:cNvGrpSpPr/>
          <p:nvPr/>
        </p:nvGrpSpPr>
        <p:grpSpPr>
          <a:xfrm>
            <a:off x="971600" y="908720"/>
            <a:ext cx="7416824" cy="5112568"/>
            <a:chOff x="971600" y="908720"/>
            <a:chExt cx="7416824" cy="5112568"/>
          </a:xfrm>
        </p:grpSpPr>
        <p:sp>
          <p:nvSpPr>
            <p:cNvPr id="8" name="Rectangle 7"/>
            <p:cNvSpPr/>
            <p:nvPr/>
          </p:nvSpPr>
          <p:spPr>
            <a:xfrm>
              <a:off x="971600" y="908720"/>
              <a:ext cx="7416824" cy="511256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1640" y="1340768"/>
              <a:ext cx="6624736" cy="40934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&lt;2012:</a:t>
              </a:r>
              <a:r>
                <a:rPr lang="en-US" sz="1600" b="1" dirty="0"/>
                <a:t> Five </a:t>
              </a:r>
              <a:r>
                <a:rPr lang="en-US" sz="1600" dirty="0"/>
                <a:t>WT genes</a:t>
              </a:r>
              <a:r>
                <a:rPr lang="en-US" sz="1600" i="1" dirty="0"/>
                <a:t>: WT1, CTNNB1, TP53, WTX</a:t>
              </a:r>
              <a:r>
                <a:rPr lang="en-US" sz="1600" dirty="0"/>
                <a:t>, </a:t>
              </a:r>
              <a:r>
                <a:rPr lang="en-US" sz="1600" i="1" dirty="0"/>
                <a:t>FBXW7 + </a:t>
              </a:r>
              <a:r>
                <a:rPr lang="en-US" sz="1600" dirty="0"/>
                <a:t>epigenetics IGF2/H19 (11p15 locus)</a:t>
              </a:r>
            </a:p>
            <a:p>
              <a:endParaRPr lang="en-US" sz="1600" dirty="0"/>
            </a:p>
            <a:p>
              <a:r>
                <a:rPr lang="en-US" sz="1600" dirty="0"/>
                <a:t>2014/15:  total of </a:t>
              </a:r>
              <a:r>
                <a:rPr lang="en-US" sz="1600" b="1" dirty="0"/>
                <a:t>12 ‘WT genes</a:t>
              </a:r>
              <a:r>
                <a:rPr lang="en-US" sz="1600" dirty="0"/>
                <a:t>’ known: </a:t>
              </a:r>
              <a:r>
                <a:rPr lang="en-US" sz="1600" b="1" dirty="0"/>
                <a:t>DROSHA, DGCR8, XPO5, DICER1, SIX1, SIX2, MLLT1</a:t>
              </a:r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2017: COG TARGET study of 117 ‘high risk’ WT = relapsed FH + all diffuse </a:t>
              </a:r>
              <a:r>
                <a:rPr lang="en-US" sz="1600" dirty="0" err="1"/>
                <a:t>anaplasia</a:t>
              </a:r>
              <a:r>
                <a:rPr lang="en-US" sz="1600" dirty="0"/>
                <a:t> by Whole </a:t>
              </a:r>
              <a:r>
                <a:rPr lang="en-US" sz="1600" dirty="0" err="1"/>
                <a:t>Exome</a:t>
              </a:r>
              <a:r>
                <a:rPr lang="en-US" sz="1600" dirty="0"/>
                <a:t>/Whole Genome Sequencing: </a:t>
              </a:r>
            </a:p>
            <a:p>
              <a:endParaRPr lang="en-US" sz="1600" dirty="0"/>
            </a:p>
            <a:p>
              <a:r>
                <a:rPr lang="en-US" sz="1600" b="1" dirty="0"/>
                <a:t>37 genes predicted to be damaging and therefore likely WT genes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/>
                <a:t>two-thirds (440/651) validation set </a:t>
              </a:r>
              <a:r>
                <a:rPr lang="en-US" sz="1600" dirty="0"/>
                <a:t>WT had mutations in one or more of these 37 genes by direct sequencing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/>
                <a:t>Nearly all (115/117) </a:t>
              </a:r>
              <a:r>
                <a:rPr lang="en-US" sz="1600" dirty="0"/>
                <a:t>‘discovery’ set had mutations by WES/WGS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/>
                <a:t>48% (56/117) high risk ‘discovery set’ had gain of 1q</a:t>
              </a:r>
            </a:p>
            <a:p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657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979713" y="1556792"/>
          <a:ext cx="533793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MLPA</a:t>
                      </a:r>
                      <a:r>
                        <a:rPr lang="en-GB" baseline="0" dirty="0"/>
                        <a:t> marker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1q</a:t>
                      </a:r>
                      <a:r>
                        <a:rPr lang="en-GB" b="1" baseline="0" dirty="0">
                          <a:solidFill>
                            <a:srgbClr val="FF0000"/>
                          </a:solidFill>
                        </a:rPr>
                        <a:t> gain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1p</a:t>
                      </a:r>
                      <a:r>
                        <a:rPr lang="en-GB" baseline="0" dirty="0"/>
                        <a:t> loss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16q</a:t>
                      </a:r>
                      <a:r>
                        <a:rPr lang="en-GB" baseline="0" dirty="0"/>
                        <a:t> loss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1p/16q</a:t>
                      </a:r>
                      <a:r>
                        <a:rPr lang="en-GB" baseline="0" dirty="0"/>
                        <a:t> combined loss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2p gain (MYCN locus)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17p loss (TP53 locus)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4q loss (FBXW7 locus)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WT1</a:t>
                      </a:r>
                      <a:r>
                        <a:rPr lang="en-GB" baseline="0" dirty="0"/>
                        <a:t> loss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0" dirty="0"/>
                        <a:t>WTX</a:t>
                      </a:r>
                      <a:r>
                        <a:rPr lang="en-GB" b="0" baseline="0" dirty="0"/>
                        <a:t> loss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0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0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0" dirty="0"/>
                        <a:t>No</a:t>
                      </a:r>
                      <a:r>
                        <a:rPr lang="en-GB" b="0" baseline="0" dirty="0"/>
                        <a:t>ne of the above 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0" dirty="0"/>
                        <a:t>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0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6027" y="362609"/>
            <a:ext cx="6180083" cy="9556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rgbClr val="2A6BB9"/>
                </a:solidFill>
                <a:latin typeface="+mj-lt"/>
              </a:rPr>
              <a:t>Frequencies of CNAs in the series </a:t>
            </a:r>
          </a:p>
        </p:txBody>
      </p:sp>
    </p:spTree>
    <p:extLst>
      <p:ext uri="{BB962C8B-B14F-4D97-AF65-F5344CB8AC3E}">
        <p14:creationId xmlns:p14="http://schemas.microsoft.com/office/powerpoint/2010/main" val="1934771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Survival of WT in Europe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2" y="1440421"/>
            <a:ext cx="6622831" cy="522414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16200000">
            <a:off x="5174274" y="3628976"/>
            <a:ext cx="542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Pastore</a:t>
            </a:r>
            <a:r>
              <a:rPr lang="en-GB" sz="1200" dirty="0"/>
              <a:t> G, et al.:  Malignant renal tumours incidence and survival in European children (1978–1997): Report from the Automated Childhood Cancer Information System project. EJC 42:2103-2114, 2006</a:t>
            </a:r>
          </a:p>
        </p:txBody>
      </p:sp>
    </p:spTree>
    <p:extLst>
      <p:ext uri="{BB962C8B-B14F-4D97-AF65-F5344CB8AC3E}">
        <p14:creationId xmlns:p14="http://schemas.microsoft.com/office/powerpoint/2010/main" val="51111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63688" y="3789041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28% had 1q gain</a:t>
            </a:r>
          </a:p>
          <a:p>
            <a:r>
              <a:rPr lang="en-US" dirty="0"/>
              <a:t>MVA (incl. stage) RR = 2.2 (p&lt;0.001)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2161" y="3429000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1: </a:t>
            </a:r>
            <a:r>
              <a:rPr lang="en-US" dirty="0" err="1"/>
              <a:t>signif</a:t>
            </a:r>
            <a:endParaRPr lang="en-US" dirty="0"/>
          </a:p>
          <a:p>
            <a:r>
              <a:rPr lang="en-US" dirty="0"/>
              <a:t>Stage 2: </a:t>
            </a:r>
            <a:r>
              <a:rPr lang="en-US" dirty="0" err="1"/>
              <a:t>n.s</a:t>
            </a:r>
            <a:endParaRPr lang="en-US" dirty="0"/>
          </a:p>
          <a:p>
            <a:r>
              <a:rPr lang="en-US" dirty="0"/>
              <a:t>Stage 3: </a:t>
            </a:r>
            <a:r>
              <a:rPr lang="en-US" dirty="0" err="1"/>
              <a:t>n.s</a:t>
            </a:r>
            <a:r>
              <a:rPr lang="en-US" dirty="0"/>
              <a:t>.</a:t>
            </a:r>
          </a:p>
          <a:p>
            <a:r>
              <a:rPr lang="en-US" dirty="0"/>
              <a:t>Stage 4: </a:t>
            </a:r>
            <a:r>
              <a:rPr lang="en-US" sz="1600" dirty="0"/>
              <a:t>p = 0.01</a:t>
            </a:r>
          </a:p>
          <a:p>
            <a:r>
              <a:rPr lang="en-US" sz="1600" dirty="0"/>
              <a:t>	74% v. 92%</a:t>
            </a:r>
          </a:p>
        </p:txBody>
      </p:sp>
      <p:pic>
        <p:nvPicPr>
          <p:cNvPr id="14" name="Picture 13" descr="Screen Shot 2017-04-07 at 09.22.0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1" y="449836"/>
            <a:ext cx="5816600" cy="1949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83895" y="1424412"/>
            <a:ext cx="2044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JCO </a:t>
            </a:r>
            <a:r>
              <a:rPr lang="en-US" sz="1600" dirty="0"/>
              <a:t>(2016) 34:3195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19672" y="3933056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MVA HR=1.98, p=0.002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24128" y="3933056"/>
            <a:ext cx="22225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MVA HR=1.61, p=0.16</a:t>
            </a:r>
          </a:p>
        </p:txBody>
      </p:sp>
      <p:grpSp>
        <p:nvGrpSpPr>
          <p:cNvPr id="5" name="Gruppierung 4"/>
          <p:cNvGrpSpPr/>
          <p:nvPr/>
        </p:nvGrpSpPr>
        <p:grpSpPr>
          <a:xfrm>
            <a:off x="251520" y="2467303"/>
            <a:ext cx="8679645" cy="4146331"/>
            <a:chOff x="251520" y="2467303"/>
            <a:chExt cx="8679645" cy="4146331"/>
          </a:xfrm>
        </p:grpSpPr>
        <p:pic>
          <p:nvPicPr>
            <p:cNvPr id="4" name="Picture 3" descr="Screen Shot 2017-10-06 at 23.52.38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564904"/>
              <a:ext cx="8614290" cy="3960440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8834278" y="2467303"/>
              <a:ext cx="96887" cy="41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079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619672" y="3933056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MVA HR=1.92, p=0.04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40153" y="3933056"/>
            <a:ext cx="458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n.s</a:t>
            </a:r>
            <a:endParaRPr lang="en-US" sz="1600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467545" y="2467303"/>
            <a:ext cx="8258667" cy="4146331"/>
            <a:chOff x="467545" y="2467303"/>
            <a:chExt cx="8258667" cy="4146331"/>
          </a:xfrm>
        </p:grpSpPr>
        <p:pic>
          <p:nvPicPr>
            <p:cNvPr id="3" name="Picture 2" descr="Screen Shot 2017-10-06 at 23.53.32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545" y="2564904"/>
              <a:ext cx="8216900" cy="3975100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8629325" y="2467303"/>
              <a:ext cx="96887" cy="41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Picture 13" descr="Screen Shot 2017-04-07 at 09.22.0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1" y="449836"/>
            <a:ext cx="5816600" cy="1949152"/>
          </a:xfrm>
          <a:prstGeom prst="rect">
            <a:avLst/>
          </a:prstGeom>
        </p:spPr>
      </p:pic>
      <p:sp>
        <p:nvSpPr>
          <p:cNvPr id="11" name="Rectangle 1"/>
          <p:cNvSpPr/>
          <p:nvPr/>
        </p:nvSpPr>
        <p:spPr>
          <a:xfrm>
            <a:off x="6183895" y="1424412"/>
            <a:ext cx="2044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JCO (2016) 34:3195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5130" y="2226350"/>
            <a:ext cx="3865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/>
              <a:t>Localised</a:t>
            </a:r>
            <a:r>
              <a:rPr lang="en-US" sz="1600" b="1" dirty="0"/>
              <a:t>, intermediate risk histology </a:t>
            </a:r>
          </a:p>
        </p:txBody>
      </p:sp>
    </p:spTree>
    <p:extLst>
      <p:ext uri="{BB962C8B-B14F-4D97-AF65-F5344CB8AC3E}">
        <p14:creationId xmlns:p14="http://schemas.microsoft.com/office/powerpoint/2010/main" val="423103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0-06 at 22.50.1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3" y="2564904"/>
            <a:ext cx="3743775" cy="3533382"/>
          </a:xfrm>
          <a:prstGeom prst="rect">
            <a:avLst/>
          </a:prstGeom>
        </p:spPr>
      </p:pic>
      <p:pic>
        <p:nvPicPr>
          <p:cNvPr id="5" name="Picture 4" descr="Screen Shot 2017-10-06 at 22.50.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2564906"/>
            <a:ext cx="3672408" cy="3568357"/>
          </a:xfrm>
          <a:prstGeom prst="rect">
            <a:avLst/>
          </a:prstGeom>
        </p:spPr>
      </p:pic>
      <p:pic>
        <p:nvPicPr>
          <p:cNvPr id="6" name="Picture 1" descr="COG_Logo_RG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137" y="0"/>
            <a:ext cx="1801262" cy="104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623731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1,114 patients from NWTSG5 informative for 1p/16q LOH and 1q gain</a:t>
            </a:r>
          </a:p>
        </p:txBody>
      </p:sp>
      <p:pic>
        <p:nvPicPr>
          <p:cNvPr id="8" name="Picture 7" descr="Screen Shot 2017-10-06 at 23.48.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45881"/>
            <a:ext cx="6118812" cy="12766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97352" y="1463882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 </a:t>
            </a:r>
            <a:r>
              <a:rPr lang="en-US" sz="1600" dirty="0" err="1"/>
              <a:t>Clin</a:t>
            </a:r>
            <a:r>
              <a:rPr lang="en-US" sz="1600" dirty="0"/>
              <a:t> </a:t>
            </a:r>
            <a:r>
              <a:rPr lang="en-US" sz="1600" dirty="0" err="1"/>
              <a:t>Oncol</a:t>
            </a:r>
            <a:r>
              <a:rPr lang="en-US" sz="1600" dirty="0"/>
              <a:t> 2016 34:3189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5777" y="22675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6256" y="22675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3688" y="3789041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28% had 1q gain</a:t>
            </a:r>
          </a:p>
          <a:p>
            <a:r>
              <a:rPr lang="en-US" dirty="0"/>
              <a:t>MVA (incl. stage) RR = 2.2 (p&lt;0.001)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2161" y="3429000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1: </a:t>
            </a:r>
            <a:r>
              <a:rPr lang="en-US" dirty="0" err="1"/>
              <a:t>signif</a:t>
            </a:r>
            <a:endParaRPr lang="en-US" dirty="0"/>
          </a:p>
          <a:p>
            <a:r>
              <a:rPr lang="en-US" dirty="0"/>
              <a:t>Stage 2: </a:t>
            </a:r>
            <a:r>
              <a:rPr lang="en-US" dirty="0" err="1"/>
              <a:t>n.s</a:t>
            </a:r>
            <a:endParaRPr lang="en-US" dirty="0"/>
          </a:p>
          <a:p>
            <a:r>
              <a:rPr lang="en-US" dirty="0"/>
              <a:t>Stage 3: </a:t>
            </a:r>
            <a:r>
              <a:rPr lang="en-US" dirty="0" err="1"/>
              <a:t>n.s</a:t>
            </a:r>
            <a:r>
              <a:rPr lang="en-US" dirty="0"/>
              <a:t>.</a:t>
            </a:r>
          </a:p>
          <a:p>
            <a:r>
              <a:rPr lang="en-US" dirty="0"/>
              <a:t>Stage 4: </a:t>
            </a:r>
            <a:r>
              <a:rPr lang="en-US" sz="1600" dirty="0"/>
              <a:t>p = 0.01</a:t>
            </a:r>
          </a:p>
          <a:p>
            <a:r>
              <a:rPr lang="en-US" sz="1600" dirty="0"/>
              <a:t>	74% v. 92%</a:t>
            </a:r>
          </a:p>
        </p:txBody>
      </p:sp>
    </p:spTree>
    <p:extLst>
      <p:ext uri="{BB962C8B-B14F-4D97-AF65-F5344CB8AC3E}">
        <p14:creationId xmlns:p14="http://schemas.microsoft.com/office/powerpoint/2010/main" val="7874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7544" y="516297"/>
            <a:ext cx="4871545" cy="955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2A6BB9"/>
                </a:solidFill>
              </a:rPr>
              <a:t>Gain of 1q is heterogeneous – Implications for tumour sampling</a:t>
            </a:r>
          </a:p>
        </p:txBody>
      </p:sp>
      <p:pic>
        <p:nvPicPr>
          <p:cNvPr id="4" name="Picture 3" descr="Screen Shot 2016-06-10 at 15.15.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209559"/>
            <a:ext cx="4603080" cy="310603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9" y="2209559"/>
            <a:ext cx="288740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369801"/>
            <a:ext cx="3458391" cy="80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5305904"/>
            <a:ext cx="3456384" cy="81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8064" y="458582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R1</a:t>
            </a:r>
          </a:p>
        </p:txBody>
      </p:sp>
      <p:sp>
        <p:nvSpPr>
          <p:cNvPr id="9" name="Rectangle 8"/>
          <p:cNvSpPr/>
          <p:nvPr/>
        </p:nvSpPr>
        <p:spPr>
          <a:xfrm>
            <a:off x="5220073" y="5449919"/>
            <a:ext cx="426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6170579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George </a:t>
            </a:r>
            <a:r>
              <a:rPr lang="en-US" dirty="0" err="1"/>
              <a:t>Cresswell</a:t>
            </a:r>
            <a:r>
              <a:rPr lang="en-US" dirty="0"/>
              <a:t> et al, </a:t>
            </a:r>
            <a:r>
              <a:rPr lang="en-US" dirty="0" err="1"/>
              <a:t>EBioMedicine</a:t>
            </a:r>
            <a:r>
              <a:rPr lang="en-US" dirty="0"/>
              <a:t>, in press</a:t>
            </a:r>
          </a:p>
        </p:txBody>
      </p:sp>
    </p:spTree>
    <p:extLst>
      <p:ext uri="{BB962C8B-B14F-4D97-AF65-F5344CB8AC3E}">
        <p14:creationId xmlns:p14="http://schemas.microsoft.com/office/powerpoint/2010/main" val="1635131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quid biopsy and heterogeneity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66" y="2189841"/>
            <a:ext cx="8470024" cy="4156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274" y="582765"/>
            <a:ext cx="7984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2A6BB9"/>
                </a:solidFill>
                <a:latin typeface="Arial"/>
                <a:ea typeface="ＭＳ Ｐゴシック"/>
                <a:cs typeface="Arial"/>
              </a:rPr>
              <a:t>Potential for circulating cell free </a:t>
            </a:r>
            <a:r>
              <a:rPr lang="en-US" sz="2400" dirty="0" err="1">
                <a:solidFill>
                  <a:srgbClr val="2A6BB9"/>
                </a:solidFill>
                <a:latin typeface="Arial"/>
                <a:ea typeface="ＭＳ Ｐゴシック"/>
                <a:cs typeface="Arial"/>
              </a:rPr>
              <a:t>tumour</a:t>
            </a:r>
            <a:r>
              <a:rPr lang="en-US" sz="2400" dirty="0">
                <a:solidFill>
                  <a:srgbClr val="2A6BB9"/>
                </a:solidFill>
                <a:latin typeface="Arial"/>
                <a:ea typeface="ＭＳ Ｐゴシック"/>
                <a:cs typeface="Arial"/>
              </a:rPr>
              <a:t>-derived DNA to reveal the genetic landscape of </a:t>
            </a:r>
            <a:r>
              <a:rPr lang="en-US" sz="2400" dirty="0" err="1">
                <a:solidFill>
                  <a:srgbClr val="2A6BB9"/>
                </a:solidFill>
                <a:latin typeface="Arial"/>
                <a:ea typeface="ＭＳ Ｐゴシック"/>
                <a:cs typeface="Arial"/>
              </a:rPr>
              <a:t>Wilms</a:t>
            </a:r>
            <a:r>
              <a:rPr lang="en-US" sz="2400" dirty="0">
                <a:solidFill>
                  <a:srgbClr val="2A6BB9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2400" dirty="0" err="1">
                <a:solidFill>
                  <a:srgbClr val="2A6BB9"/>
                </a:solidFill>
                <a:latin typeface="Arial"/>
                <a:ea typeface="ＭＳ Ｐゴシック"/>
                <a:cs typeface="Arial"/>
              </a:rPr>
              <a:t>tumour</a:t>
            </a:r>
            <a:r>
              <a:rPr lang="en-US" sz="2400" dirty="0">
                <a:solidFill>
                  <a:srgbClr val="2A6BB9"/>
                </a:solidFill>
                <a:latin typeface="Arial"/>
                <a:ea typeface="ＭＳ Ｐゴシック"/>
                <a:cs typeface="Arial"/>
              </a:rPr>
              <a:t> for diagnosis, response and follow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7487" y="4883568"/>
            <a:ext cx="1865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5. Epigenetic change</a:t>
            </a:r>
          </a:p>
        </p:txBody>
      </p:sp>
      <p:sp>
        <p:nvSpPr>
          <p:cNvPr id="5" name="Rectangle 4"/>
          <p:cNvSpPr/>
          <p:nvPr/>
        </p:nvSpPr>
        <p:spPr>
          <a:xfrm>
            <a:off x="4025385" y="6374578"/>
            <a:ext cx="5601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ＭＳ Ｐゴシック"/>
              </a:rPr>
              <a:t>Charlton et al, Genome Biology (2014) 15:434  </a:t>
            </a:r>
          </a:p>
        </p:txBody>
      </p:sp>
    </p:spTree>
    <p:extLst>
      <p:ext uri="{BB962C8B-B14F-4D97-AF65-F5344CB8AC3E}">
        <p14:creationId xmlns:p14="http://schemas.microsoft.com/office/powerpoint/2010/main" val="1156779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Self-Organizing Map (SOM)</a:t>
            </a:r>
          </a:p>
        </p:txBody>
      </p:sp>
      <p:pic>
        <p:nvPicPr>
          <p:cNvPr id="3" name="Picture 2" descr="Bildschirmfoto 2014-05-18 um 14.23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980"/>
            <a:ext cx="9144000" cy="347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66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876041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Self-Organizing Map (SOM) - 2</a:t>
            </a:r>
            <a:r>
              <a:rPr lang="en-US" baseline="30000" dirty="0"/>
              <a:t>nd</a:t>
            </a:r>
            <a:r>
              <a:rPr lang="en-US" dirty="0"/>
              <a:t> level</a:t>
            </a:r>
          </a:p>
        </p:txBody>
      </p:sp>
      <p:pic>
        <p:nvPicPr>
          <p:cNvPr id="3" name="Picture 2" descr="Bildschirmfoto 2014-05-18 um 14.25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59" y="1524000"/>
            <a:ext cx="5192323" cy="51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31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6584C-1BBE-A34C-B12F-FE48C6BD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Biomaterial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51B482-9058-1E47-8846-AED79DCE7B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7674" y="1780422"/>
            <a:ext cx="7886700" cy="4818899"/>
          </a:xfrm>
          <a:prstGeom prst="rect">
            <a:avLst/>
          </a:prstGeom>
        </p:spPr>
      </p:pic>
      <p:sp>
        <p:nvSpPr>
          <p:cNvPr id="4" name="Rahmen 3">
            <a:extLst>
              <a:ext uri="{FF2B5EF4-FFF2-40B4-BE49-F238E27FC236}">
                <a16:creationId xmlns:a16="http://schemas.microsoft.com/office/drawing/2014/main" id="{8793A7B0-14E7-7147-B9EC-F955D964186C}"/>
              </a:ext>
            </a:extLst>
          </p:cNvPr>
          <p:cNvSpPr/>
          <p:nvPr/>
        </p:nvSpPr>
        <p:spPr>
          <a:xfrm>
            <a:off x="583533" y="1732549"/>
            <a:ext cx="8001000" cy="1233237"/>
          </a:xfrm>
          <a:prstGeom prst="frame">
            <a:avLst>
              <a:gd name="adj1" fmla="val 176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5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Genetics and molecular 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  <a:p>
            <a:endParaRPr lang="en-US" dirty="0"/>
          </a:p>
        </p:txBody>
      </p:sp>
      <p:pic>
        <p:nvPicPr>
          <p:cNvPr id="30" name="Picture 30" descr="tumor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28" y="1733045"/>
            <a:ext cx="6608581" cy="4481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94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Risk Stratification for better treatment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Response to treatment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Molecular Biology</a:t>
            </a:r>
          </a:p>
          <a:p>
            <a:pPr lvl="1"/>
            <a:r>
              <a:rPr lang="en-US" b="1" dirty="0">
                <a:solidFill>
                  <a:srgbClr val="0061B8"/>
                </a:solidFill>
              </a:rPr>
              <a:t>Imaging</a:t>
            </a:r>
          </a:p>
          <a:p>
            <a:r>
              <a:rPr lang="en-US" dirty="0">
                <a:solidFill>
                  <a:srgbClr val="7F7F7F"/>
                </a:solidFill>
              </a:rPr>
              <a:t>Minimize acute toxicity and late effects</a:t>
            </a:r>
          </a:p>
          <a:p>
            <a:pPr lvl="1"/>
            <a:r>
              <a:rPr lang="en-US" dirty="0" err="1">
                <a:solidFill>
                  <a:srgbClr val="7F7F7F"/>
                </a:solidFill>
              </a:rPr>
              <a:t>Cardiotoxicity</a:t>
            </a: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Nephrotoxicity</a:t>
            </a:r>
          </a:p>
          <a:p>
            <a:r>
              <a:rPr lang="en-US" dirty="0">
                <a:solidFill>
                  <a:srgbClr val="7F7F7F"/>
                </a:solidFill>
              </a:rPr>
              <a:t>Quality Control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Reference </a:t>
            </a:r>
            <a:r>
              <a:rPr lang="en-US" dirty="0" err="1">
                <a:solidFill>
                  <a:srgbClr val="7F7F7F"/>
                </a:solidFill>
              </a:rPr>
              <a:t>Centres</a:t>
            </a: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 err="1">
                <a:solidFill>
                  <a:srgbClr val="7F7F7F"/>
                </a:solidFill>
              </a:rPr>
              <a:t>ExPO</a:t>
            </a:r>
            <a:r>
              <a:rPr lang="en-US" dirty="0">
                <a:solidFill>
                  <a:srgbClr val="7F7F7F"/>
                </a:solidFill>
              </a:rPr>
              <a:t>-r-Net</a:t>
            </a:r>
          </a:p>
          <a:p>
            <a:r>
              <a:rPr lang="en-US" dirty="0">
                <a:solidFill>
                  <a:srgbClr val="7F7F7F"/>
                </a:solidFill>
              </a:rPr>
              <a:t>IT-Infrastructure and Logistics</a:t>
            </a:r>
          </a:p>
          <a:p>
            <a:r>
              <a:rPr lang="en-US" dirty="0">
                <a:solidFill>
                  <a:srgbClr val="7F7F7F"/>
                </a:solidFill>
              </a:rPr>
              <a:t>International collaboration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2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SIOP 2001 - </a:t>
            </a:r>
            <a:r>
              <a:rPr lang="de-DE" dirty="0" err="1"/>
              <a:t>Outcome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31813" y="6067425"/>
            <a:ext cx="2092239" cy="27699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latin typeface="+mn-lt"/>
              </a:rPr>
              <a:t>SIOP-RTSG, Interim Report</a:t>
            </a:r>
          </a:p>
        </p:txBody>
      </p:sp>
      <p:pic>
        <p:nvPicPr>
          <p:cNvPr id="5" name="Bild 4" descr="Bildschirmfoto 2010-10-31 um 10.15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1719263"/>
            <a:ext cx="8612187" cy="410527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Ring 5"/>
          <p:cNvSpPr/>
          <p:nvPr/>
        </p:nvSpPr>
        <p:spPr>
          <a:xfrm>
            <a:off x="6364600" y="4048284"/>
            <a:ext cx="1165976" cy="891253"/>
          </a:xfrm>
          <a:prstGeom prst="donut">
            <a:avLst>
              <a:gd name="adj" fmla="val 429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Ring 6"/>
          <p:cNvSpPr/>
          <p:nvPr/>
        </p:nvSpPr>
        <p:spPr>
          <a:xfrm>
            <a:off x="5198624" y="4048284"/>
            <a:ext cx="1165976" cy="891253"/>
          </a:xfrm>
          <a:prstGeom prst="donut">
            <a:avLst>
              <a:gd name="adj" fmla="val 429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2744419" y="2464815"/>
            <a:ext cx="1165976" cy="891253"/>
          </a:xfrm>
          <a:prstGeom prst="donut">
            <a:avLst>
              <a:gd name="adj" fmla="val 429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28800"/>
            <a:ext cx="4856162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8"/>
          <p:cNvSpPr txBox="1">
            <a:spLocks noChangeArrowheads="1"/>
          </p:cNvSpPr>
          <p:nvPr/>
        </p:nvSpPr>
        <p:spPr bwMode="auto">
          <a:xfrm>
            <a:off x="250825" y="946150"/>
            <a:ext cx="8569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700">
                <a:latin typeface="Arial Narrow" charset="0"/>
                <a:cs typeface="Arial" charset="0"/>
              </a:rPr>
              <a:t>Diffusivity of water molecules (ADC) is a biomarker of cellular density</a:t>
            </a:r>
          </a:p>
          <a:p>
            <a:pPr eaLnBrk="1" hangingPunct="1">
              <a:buFont typeface="Arial" charset="0"/>
              <a:buChar char="•"/>
            </a:pPr>
            <a:r>
              <a:rPr lang="en-GB" sz="1700">
                <a:latin typeface="Arial Narrow" charset="0"/>
                <a:cs typeface="Arial" charset="0"/>
              </a:rPr>
              <a:t>ADC histograms measured in 22 Wilms’ lesions, before and after chemotherapy</a:t>
            </a:r>
          </a:p>
          <a:p>
            <a:pPr eaLnBrk="1" hangingPunct="1">
              <a:buFont typeface="Arial" charset="0"/>
              <a:buChar char="•"/>
            </a:pPr>
            <a:r>
              <a:rPr lang="en-GB" sz="1700">
                <a:latin typeface="Arial Narrow" charset="0"/>
                <a:cs typeface="Arial" charset="0"/>
              </a:rPr>
              <a:t>Chemotherapy-induced response varies across the cohort…</a:t>
            </a:r>
          </a:p>
        </p:txBody>
      </p:sp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6242050" y="2255838"/>
            <a:ext cx="18240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700">
                <a:cs typeface="Arial" charset="0"/>
              </a:rPr>
              <a:t>Volume ↓, ADC ↑</a:t>
            </a:r>
          </a:p>
        </p:txBody>
      </p:sp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6242050" y="3600450"/>
            <a:ext cx="19319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700">
                <a:cs typeface="Arial" charset="0"/>
              </a:rPr>
              <a:t>Volume ↓, ADC —</a:t>
            </a:r>
          </a:p>
        </p:txBody>
      </p:sp>
      <p:sp>
        <p:nvSpPr>
          <p:cNvPr id="47109" name="TextBox 12"/>
          <p:cNvSpPr txBox="1">
            <a:spLocks noChangeArrowheads="1"/>
          </p:cNvSpPr>
          <p:nvPr/>
        </p:nvSpPr>
        <p:spPr bwMode="auto">
          <a:xfrm>
            <a:off x="6242050" y="4927600"/>
            <a:ext cx="18240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700">
                <a:cs typeface="Arial" charset="0"/>
              </a:rPr>
              <a:t>Volume ↑, ADC ↑</a:t>
            </a:r>
          </a:p>
        </p:txBody>
      </p:sp>
      <p:sp>
        <p:nvSpPr>
          <p:cNvPr id="47110" name="TextBox 13"/>
          <p:cNvSpPr txBox="1">
            <a:spLocks noChangeArrowheads="1"/>
          </p:cNvSpPr>
          <p:nvPr/>
        </p:nvSpPr>
        <p:spPr bwMode="auto">
          <a:xfrm>
            <a:off x="5867400" y="1684338"/>
            <a:ext cx="27368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700" u="sng">
                <a:cs typeface="Arial" charset="0"/>
              </a:rPr>
              <a:t>Chemo. induced response</a:t>
            </a:r>
          </a:p>
        </p:txBody>
      </p:sp>
      <p:sp>
        <p:nvSpPr>
          <p:cNvPr id="47111" name="TextBox 14"/>
          <p:cNvSpPr txBox="1">
            <a:spLocks noChangeArrowheads="1"/>
          </p:cNvSpPr>
          <p:nvPr/>
        </p:nvSpPr>
        <p:spPr bwMode="auto">
          <a:xfrm>
            <a:off x="250825" y="5822950"/>
            <a:ext cx="85693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700">
                <a:latin typeface="Arial Narrow" charset="0"/>
                <a:cs typeface="Arial" charset="0"/>
              </a:rPr>
              <a:t>Multiple regression analysis model shows ADC histogram properties pre-chemo. may predict change in cellularity and volume of lesions post-chemotherapy. </a:t>
            </a:r>
          </a:p>
        </p:txBody>
      </p:sp>
      <p:sp>
        <p:nvSpPr>
          <p:cNvPr id="47112" name="TextBox 15"/>
          <p:cNvSpPr txBox="1">
            <a:spLocks noChangeArrowheads="1"/>
          </p:cNvSpPr>
          <p:nvPr/>
        </p:nvSpPr>
        <p:spPr bwMode="auto">
          <a:xfrm>
            <a:off x="2306638" y="6307138"/>
            <a:ext cx="67532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GB" sz="1100" i="1" baseline="30000">
                <a:latin typeface="Arial Narrow" charset="0"/>
                <a:cs typeface="Arial" charset="0"/>
              </a:rPr>
              <a:t>1</a:t>
            </a:r>
            <a:r>
              <a:rPr lang="en-GB" sz="1100" i="1">
                <a:latin typeface="Arial Narrow" charset="0"/>
                <a:cs typeface="Arial" charset="0"/>
              </a:rPr>
              <a:t>Presented at the annual meeting of the British Chapter of the ISMRM, September 2012, provided by Prof. Kathy Pritchard-Jones</a:t>
            </a:r>
          </a:p>
        </p:txBody>
      </p:sp>
      <p:sp>
        <p:nvSpPr>
          <p:cNvPr id="2" name="Rechteck 1"/>
          <p:cNvSpPr/>
          <p:nvPr/>
        </p:nvSpPr>
        <p:spPr>
          <a:xfrm>
            <a:off x="250825" y="460375"/>
            <a:ext cx="75977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56A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Chemotherapy-induced response in WT by DWI</a:t>
            </a:r>
            <a:endParaRPr lang="de-DE" sz="2400" dirty="0">
              <a:solidFill>
                <a:srgbClr val="0056A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630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9" y="151793"/>
            <a:ext cx="7773338" cy="1596177"/>
          </a:xfrm>
        </p:spPr>
        <p:txBody>
          <a:bodyPr/>
          <a:lstStyle/>
          <a:p>
            <a:r>
              <a:rPr lang="en-GB" dirty="0"/>
              <a:t>Metastatic disease (stage IV)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310" y="1747971"/>
            <a:ext cx="8663078" cy="5293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SIOP-2001: </a:t>
            </a:r>
            <a:r>
              <a:rPr lang="en-GB" sz="2400" dirty="0"/>
              <a:t>defined clinically significant metastases as 1cm or more, but …… response not quantified and 2/3 of children with nodules &lt; 1cm received AVD pre-op chemo (</a:t>
            </a:r>
            <a:r>
              <a:rPr lang="en-GB" sz="2400" i="1" dirty="0" err="1"/>
              <a:t>Smets</a:t>
            </a:r>
            <a:r>
              <a:rPr lang="en-GB" sz="2400" i="1" dirty="0"/>
              <a:t> A et al</a:t>
            </a:r>
            <a:r>
              <a:rPr lang="en-GB" sz="2400" dirty="0"/>
              <a:t>).</a:t>
            </a:r>
          </a:p>
          <a:p>
            <a:endParaRPr lang="en-GB" sz="2400" dirty="0"/>
          </a:p>
          <a:p>
            <a:r>
              <a:rPr lang="en-GB" sz="2400" b="1" dirty="0"/>
              <a:t>UMBRELLA</a:t>
            </a:r>
          </a:p>
          <a:p>
            <a:r>
              <a:rPr lang="en-GB" sz="2400" dirty="0"/>
              <a:t>Lung lesions </a:t>
            </a:r>
            <a:r>
              <a:rPr lang="en-GB" sz="2400" b="1" dirty="0"/>
              <a:t>&gt;=3 mm </a:t>
            </a:r>
            <a:r>
              <a:rPr lang="en-GB" sz="2400" dirty="0"/>
              <a:t>considered metastases and should be treated with AVD – </a:t>
            </a:r>
            <a:r>
              <a:rPr lang="en-GB" sz="2400" dirty="0" err="1"/>
              <a:t>Doxo</a:t>
            </a:r>
            <a:r>
              <a:rPr lang="en-GB" sz="2400" dirty="0"/>
              <a:t> dose will be low (150mg) for complete response</a:t>
            </a:r>
          </a:p>
          <a:p>
            <a:endParaRPr lang="en-GB" sz="2400" dirty="0"/>
          </a:p>
          <a:p>
            <a:r>
              <a:rPr lang="en-GB" sz="2400" dirty="0"/>
              <a:t>Rationale: ‘CT-only’ lung lesions had poorer outcome than no lesions and AVD seems better than AV* (</a:t>
            </a:r>
            <a:r>
              <a:rPr lang="en-GB" sz="2400" i="1" dirty="0"/>
              <a:t>Grundy P et al</a:t>
            </a:r>
            <a:r>
              <a:rPr lang="en-GB" sz="2400" dirty="0"/>
              <a:t>)</a:t>
            </a:r>
          </a:p>
          <a:p>
            <a:r>
              <a:rPr lang="en-GB" sz="2400" dirty="0"/>
              <a:t>(note both are observational studies!)</a:t>
            </a:r>
          </a:p>
          <a:p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923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6096" y="288314"/>
            <a:ext cx="6408735" cy="742439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solidFill>
                  <a:srgbClr val="0056A3"/>
                </a:solidFill>
              </a:rPr>
              <a:t>Challenge: Lung nodules</a:t>
            </a:r>
          </a:p>
        </p:txBody>
      </p:sp>
      <p:pic>
        <p:nvPicPr>
          <p:cNvPr id="4" name="pasted-image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577" y="1095707"/>
            <a:ext cx="2810000" cy="2507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n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177" y="3825310"/>
            <a:ext cx="2822963" cy="2806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759" y="1106631"/>
            <a:ext cx="2751796" cy="25333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4491" y="1095707"/>
            <a:ext cx="1942902" cy="951712"/>
            <a:chOff x="222828" y="1284893"/>
            <a:chExt cx="1942901" cy="951712"/>
          </a:xfrm>
        </p:grpSpPr>
        <p:sp>
          <p:nvSpPr>
            <p:cNvPr id="5" name="Shape 36"/>
            <p:cNvSpPr/>
            <p:nvPr/>
          </p:nvSpPr>
          <p:spPr>
            <a:xfrm>
              <a:off x="1614041" y="1505626"/>
              <a:ext cx="551688" cy="73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25400">
              <a:solidFill>
                <a:srgbClr val="D45954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457200">
                <a:defRPr sz="2600"/>
              </a:pPr>
              <a:endParaRPr sz="20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22828" y="1284893"/>
              <a:ext cx="881652" cy="441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latinLnBrk="1" hangingPunct="0"/>
              <a:r>
                <a:rPr lang="fr-FR" sz="1200" dirty="0">
                  <a:solidFill>
                    <a:srgbClr val="000000"/>
                  </a:solidFill>
                  <a:latin typeface="+mj-lt"/>
                  <a:sym typeface="Helvetica Light"/>
                </a:rPr>
                <a:t>Infection/</a:t>
              </a:r>
            </a:p>
            <a:p>
              <a:pPr algn="ctr" defTabSz="410751" latinLnBrk="1" hangingPunct="0"/>
              <a:r>
                <a:rPr lang="fr-FR" sz="1200" dirty="0" err="1">
                  <a:solidFill>
                    <a:srgbClr val="000000"/>
                  </a:solidFill>
                  <a:latin typeface="+mj-lt"/>
                  <a:sym typeface="Helvetica Light"/>
                </a:rPr>
                <a:t>atelectasis</a:t>
              </a:r>
              <a:r>
                <a:rPr lang="fr-FR" sz="1200" dirty="0">
                  <a:solidFill>
                    <a:srgbClr val="000000"/>
                  </a:solidFill>
                  <a:latin typeface="+mj-lt"/>
                  <a:sym typeface="Helvetica Light"/>
                </a:rPr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20832" y="1467739"/>
            <a:ext cx="3908553" cy="730979"/>
            <a:chOff x="4529168" y="1656927"/>
            <a:chExt cx="3908553" cy="730979"/>
          </a:xfrm>
        </p:grpSpPr>
        <p:sp>
          <p:nvSpPr>
            <p:cNvPr id="9" name="Shape 36"/>
            <p:cNvSpPr/>
            <p:nvPr/>
          </p:nvSpPr>
          <p:spPr>
            <a:xfrm>
              <a:off x="4529168" y="1656927"/>
              <a:ext cx="551688" cy="73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 cmpd="sng">
              <a:solidFill>
                <a:srgbClr val="D45954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457200">
                <a:defRPr sz="2600"/>
              </a:pPr>
              <a:endParaRPr sz="20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546451" y="1894018"/>
              <a:ext cx="891270" cy="256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latinLnBrk="1" hangingPunct="0"/>
              <a:r>
                <a:rPr lang="fr-FR" sz="1200" dirty="0" err="1">
                  <a:solidFill>
                    <a:srgbClr val="000000"/>
                  </a:solidFill>
                  <a:latin typeface="+mj-lt"/>
                  <a:sym typeface="Helvetica Light"/>
                </a:rPr>
                <a:t>Metastasis</a:t>
              </a:r>
              <a:r>
                <a:rPr lang="fr-FR" sz="1200" dirty="0">
                  <a:solidFill>
                    <a:srgbClr val="000000"/>
                  </a:solidFill>
                  <a:latin typeface="+mj-lt"/>
                  <a:sym typeface="Helvetica Light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20186" y="4648488"/>
            <a:ext cx="2640852" cy="604600"/>
            <a:chOff x="5528524" y="4837674"/>
            <a:chExt cx="2640852" cy="604600"/>
          </a:xfrm>
        </p:grpSpPr>
        <p:sp>
          <p:nvSpPr>
            <p:cNvPr id="7" name="Shape 52"/>
            <p:cNvSpPr/>
            <p:nvPr/>
          </p:nvSpPr>
          <p:spPr>
            <a:xfrm>
              <a:off x="5528524" y="4837674"/>
              <a:ext cx="437891" cy="580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50800">
              <a:solidFill>
                <a:srgbClr val="7BDB45"/>
              </a:solidFill>
              <a:prstDash val="sysDot"/>
              <a:miter lim="400000"/>
            </a:ln>
          </p:spPr>
          <p:txBody>
            <a:bodyPr lIns="0" tIns="0" rIns="0" bIns="0" anchor="ctr"/>
            <a:lstStyle/>
            <a:p>
              <a:pPr defTabSz="457200">
                <a:defRPr sz="2600"/>
              </a:pPr>
              <a:endParaRPr sz="20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484893" y="5185472"/>
              <a:ext cx="684483" cy="256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latinLnBrk="1" hangingPunct="0"/>
              <a:r>
                <a:rPr lang="fr-FR" sz="1200" dirty="0">
                  <a:solidFill>
                    <a:srgbClr val="000000"/>
                  </a:solidFill>
                  <a:latin typeface="+mj-lt"/>
                  <a:sym typeface="Helvetica Light"/>
                </a:rPr>
                <a:t>Nothing?</a:t>
              </a:r>
            </a:p>
          </p:txBody>
        </p:sp>
      </p:grpSp>
      <p:pic>
        <p:nvPicPr>
          <p:cNvPr id="2050" name="Picture 2" descr="https://attachment.outlook.office.net/owa/jesperb5@hotmail.com/service.svc/s/GetAttachmentThumbnail?id=AQMkADAwATZiZmYAZC04NDAxLTUyYWMtMDACLTAwCgBGAAADbXw9UJqMrUu3%2FNJC%2B4GEDQcAzZBo69AuoEuY5E5IWf8DMwAAAgEMAAAAzZBo69AuoEuY5E5IWf8DMwAAAPD9eQoAAAABEgAQAETiaNPpw6tPqkhKGORJMfE%3D&amp;thumbnailType=2&amp;X-OWA-CANARY=eXN2bT3oqE6UcnHDYUlJvtCrJn5JAdUYpLt47Zl7QvV8epjLPebS0VkisLPZk5GHhQr4LGRy_FE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IyMTQ2NzkyMTJcIixcInB1aWRcIjpcIjE4OTk5NDU0MjI1NzQyNTJcIixcIm9pZFwiOlwiMDAwNmJmZmQtODQwMS01MmFj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NjAzNzM0OCwibmJmIjoxNTA2MDM2NzQ4fQ.LI73JZ5K1H18XL1nw3uQ81Fz0i8yHTNBP2D3kHAgwb2us-k67Qxs_RyfWX4ViQQpzbmMnXn5TqwuPDwtc4Mc4FuKQKC6Lo4fN3P__oQDom5htNH4CQXoa9MyPMZAVMyJQmCZmjTVr6mjk6I7Ns25YYwuSBZUvOTXxFuiiTJVXRAWqTkQgC3FuaPmAVsOt3HKFb5NdqRXkAHvAtWXcb3Z1cQz3PLDv5FrnYrmJASvx5ZGPfRvYKAxvNnFzng674nm7UWaQh4Rk20JoOq1Ubu1pg3AVlCYnrynakFpKZmQXcIIwNreHa3BbW67_W-WJ70UOlfbqRIdVEAkc2PZQNcI4g&amp;owa=outlook.live.com&amp;isc=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8197" y="3825305"/>
            <a:ext cx="2809999" cy="28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91662" y="4384356"/>
            <a:ext cx="1741515" cy="740331"/>
            <a:chOff x="-1" y="4573544"/>
            <a:chExt cx="1741515" cy="740331"/>
          </a:xfrm>
        </p:grpSpPr>
        <p:sp>
          <p:nvSpPr>
            <p:cNvPr id="14" name="ZoneTexte 9"/>
            <p:cNvSpPr txBox="1"/>
            <p:nvPr/>
          </p:nvSpPr>
          <p:spPr>
            <a:xfrm>
              <a:off x="-1" y="4573544"/>
              <a:ext cx="1146532" cy="256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latinLnBrk="1" hangingPunct="0"/>
              <a:r>
                <a:rPr lang="fr-FR" sz="1200" dirty="0" err="1">
                  <a:solidFill>
                    <a:srgbClr val="000000"/>
                  </a:solidFill>
                  <a:latin typeface="+mj-lt"/>
                  <a:sym typeface="Helvetica Light"/>
                </a:rPr>
                <a:t>Granuloma</a:t>
              </a:r>
              <a:r>
                <a:rPr lang="fr-FR" sz="1200" dirty="0">
                  <a:solidFill>
                    <a:srgbClr val="000000"/>
                  </a:solidFill>
                  <a:latin typeface="+mj-lt"/>
                  <a:sym typeface="Helvetica Light"/>
                </a:rPr>
                <a:t>?</a:t>
              </a:r>
            </a:p>
          </p:txBody>
        </p:sp>
        <p:sp>
          <p:nvSpPr>
            <p:cNvPr id="15" name="Shape 36"/>
            <p:cNvSpPr/>
            <p:nvPr/>
          </p:nvSpPr>
          <p:spPr>
            <a:xfrm>
              <a:off x="1298875" y="4686896"/>
              <a:ext cx="442639" cy="62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25400">
              <a:solidFill>
                <a:srgbClr val="D45954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457200">
                <a:defRPr sz="2600"/>
              </a:pPr>
              <a:endParaRPr sz="2000">
                <a:solidFill>
                  <a:prstClr val="black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5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Better Risk Stratification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better treatment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Response to treatment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Molecular Biology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Imaging</a:t>
            </a:r>
          </a:p>
          <a:p>
            <a:r>
              <a:rPr lang="en-US" dirty="0"/>
              <a:t>Minimize acute toxicity and late effects</a:t>
            </a:r>
          </a:p>
          <a:p>
            <a:pPr lvl="1"/>
            <a:r>
              <a:rPr lang="en-US" b="1" dirty="0" err="1">
                <a:solidFill>
                  <a:srgbClr val="0061B8"/>
                </a:solidFill>
              </a:rPr>
              <a:t>Cardiotoxicity</a:t>
            </a:r>
            <a:endParaRPr lang="en-US" b="1" dirty="0">
              <a:solidFill>
                <a:srgbClr val="0061B8"/>
              </a:solidFill>
            </a:endParaRPr>
          </a:p>
          <a:p>
            <a:pPr lvl="1"/>
            <a:r>
              <a:rPr lang="en-US" b="1" dirty="0">
                <a:solidFill>
                  <a:srgbClr val="0061B8"/>
                </a:solidFill>
              </a:rPr>
              <a:t>Nephrotoxicity</a:t>
            </a:r>
          </a:p>
          <a:p>
            <a:r>
              <a:rPr lang="en-US" dirty="0">
                <a:solidFill>
                  <a:srgbClr val="7F7F7F"/>
                </a:solidFill>
              </a:rPr>
              <a:t>Quality Control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Reference </a:t>
            </a:r>
            <a:r>
              <a:rPr lang="en-US" dirty="0" err="1">
                <a:solidFill>
                  <a:srgbClr val="7F7F7F"/>
                </a:solidFill>
              </a:rPr>
              <a:t>Centres</a:t>
            </a: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 err="1">
                <a:solidFill>
                  <a:srgbClr val="7F7F7F"/>
                </a:solidFill>
              </a:rPr>
              <a:t>ExPO</a:t>
            </a:r>
            <a:r>
              <a:rPr lang="en-US" dirty="0">
                <a:solidFill>
                  <a:srgbClr val="7F7F7F"/>
                </a:solidFill>
              </a:rPr>
              <a:t>-r-Net</a:t>
            </a:r>
          </a:p>
          <a:p>
            <a:r>
              <a:rPr lang="en-US" dirty="0">
                <a:solidFill>
                  <a:srgbClr val="7F7F7F"/>
                </a:solidFill>
              </a:rPr>
              <a:t>IT-Infrastructure and Logistics</a:t>
            </a:r>
          </a:p>
          <a:p>
            <a:r>
              <a:rPr lang="en-US" dirty="0">
                <a:solidFill>
                  <a:srgbClr val="7F7F7F"/>
                </a:solidFill>
              </a:rPr>
              <a:t>International collaboration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2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Doxorubicin Cardiotoxicity </a:t>
            </a:r>
          </a:p>
        </p:txBody>
      </p:sp>
      <p:pic>
        <p:nvPicPr>
          <p:cNvPr id="32770" name="Picture 10" descr="Grap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2"/>
          <a:stretch>
            <a:fillRect/>
          </a:stretch>
        </p:blipFill>
        <p:spPr bwMode="auto">
          <a:xfrm>
            <a:off x="1088152" y="2485711"/>
            <a:ext cx="689292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Line 12"/>
          <p:cNvSpPr>
            <a:spLocks noChangeShapeType="1"/>
          </p:cNvSpPr>
          <p:nvPr/>
        </p:nvSpPr>
        <p:spPr bwMode="auto">
          <a:xfrm>
            <a:off x="1721564" y="2541274"/>
            <a:ext cx="0" cy="3184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2" name="Line 13"/>
          <p:cNvSpPr>
            <a:spLocks noChangeShapeType="1"/>
          </p:cNvSpPr>
          <p:nvPr/>
        </p:nvSpPr>
        <p:spPr bwMode="auto">
          <a:xfrm>
            <a:off x="1712039" y="5721036"/>
            <a:ext cx="6264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3" name="Line 14"/>
          <p:cNvSpPr>
            <a:spLocks noChangeShapeType="1"/>
          </p:cNvSpPr>
          <p:nvPr/>
        </p:nvSpPr>
        <p:spPr bwMode="auto">
          <a:xfrm>
            <a:off x="1624727" y="2552386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4" name="Line 15"/>
          <p:cNvSpPr>
            <a:spLocks noChangeShapeType="1"/>
          </p:cNvSpPr>
          <p:nvPr/>
        </p:nvSpPr>
        <p:spPr bwMode="auto">
          <a:xfrm>
            <a:off x="1624727" y="2866711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5" name="Line 16"/>
          <p:cNvSpPr>
            <a:spLocks noChangeShapeType="1"/>
          </p:cNvSpPr>
          <p:nvPr/>
        </p:nvSpPr>
        <p:spPr bwMode="auto">
          <a:xfrm>
            <a:off x="1624727" y="3184211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6" name="Line 17"/>
          <p:cNvSpPr>
            <a:spLocks noChangeShapeType="1"/>
          </p:cNvSpPr>
          <p:nvPr/>
        </p:nvSpPr>
        <p:spPr bwMode="auto">
          <a:xfrm>
            <a:off x="1624727" y="3498536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7" name="Line 18"/>
          <p:cNvSpPr>
            <a:spLocks noChangeShapeType="1"/>
          </p:cNvSpPr>
          <p:nvPr/>
        </p:nvSpPr>
        <p:spPr bwMode="auto">
          <a:xfrm>
            <a:off x="1624727" y="3816036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8" name="Line 19"/>
          <p:cNvSpPr>
            <a:spLocks noChangeShapeType="1"/>
          </p:cNvSpPr>
          <p:nvPr/>
        </p:nvSpPr>
        <p:spPr bwMode="auto">
          <a:xfrm>
            <a:off x="1624727" y="4131949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9" name="Line 20"/>
          <p:cNvSpPr>
            <a:spLocks noChangeShapeType="1"/>
          </p:cNvSpPr>
          <p:nvPr/>
        </p:nvSpPr>
        <p:spPr bwMode="auto">
          <a:xfrm>
            <a:off x="1624727" y="4447861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0" name="Line 21"/>
          <p:cNvSpPr>
            <a:spLocks noChangeShapeType="1"/>
          </p:cNvSpPr>
          <p:nvPr/>
        </p:nvSpPr>
        <p:spPr bwMode="auto">
          <a:xfrm>
            <a:off x="1624727" y="4763774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1" name="Line 22"/>
          <p:cNvSpPr>
            <a:spLocks noChangeShapeType="1"/>
          </p:cNvSpPr>
          <p:nvPr/>
        </p:nvSpPr>
        <p:spPr bwMode="auto">
          <a:xfrm>
            <a:off x="1624727" y="5079686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2" name="Line 23"/>
          <p:cNvSpPr>
            <a:spLocks noChangeShapeType="1"/>
          </p:cNvSpPr>
          <p:nvPr/>
        </p:nvSpPr>
        <p:spPr bwMode="auto">
          <a:xfrm>
            <a:off x="1624727" y="5395599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3" name="Line 24"/>
          <p:cNvSpPr>
            <a:spLocks noChangeShapeType="1"/>
          </p:cNvSpPr>
          <p:nvPr/>
        </p:nvSpPr>
        <p:spPr bwMode="auto">
          <a:xfrm>
            <a:off x="1624727" y="5721036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4" name="Text Box 25"/>
          <p:cNvSpPr txBox="1">
            <a:spLocks noChangeArrowheads="1"/>
          </p:cNvSpPr>
          <p:nvPr/>
        </p:nvSpPr>
        <p:spPr bwMode="auto">
          <a:xfrm>
            <a:off x="1137477" y="2338074"/>
            <a:ext cx="569800" cy="31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100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90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80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70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60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50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40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30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20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10</a:t>
            </a:r>
          </a:p>
          <a:p>
            <a:pPr algn="r" eaLnBrk="1" hangingPunct="1">
              <a:lnSpc>
                <a:spcPct val="102000"/>
              </a:lnSpc>
            </a:pPr>
            <a:r>
              <a:rPr lang="en-GB" sz="18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2785" name="Line 26"/>
          <p:cNvSpPr>
            <a:spLocks noChangeShapeType="1"/>
          </p:cNvSpPr>
          <p:nvPr/>
        </p:nvSpPr>
        <p:spPr bwMode="auto">
          <a:xfrm rot="5400000">
            <a:off x="1681082" y="5755168"/>
            <a:ext cx="80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6" name="Line 27"/>
          <p:cNvSpPr>
            <a:spLocks noChangeShapeType="1"/>
          </p:cNvSpPr>
          <p:nvPr/>
        </p:nvSpPr>
        <p:spPr bwMode="auto">
          <a:xfrm rot="5400000">
            <a:off x="3241595" y="5755168"/>
            <a:ext cx="80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7" name="Line 28"/>
          <p:cNvSpPr>
            <a:spLocks noChangeShapeType="1"/>
          </p:cNvSpPr>
          <p:nvPr/>
        </p:nvSpPr>
        <p:spPr bwMode="auto">
          <a:xfrm rot="5400000">
            <a:off x="4805282" y="5755168"/>
            <a:ext cx="80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8" name="Line 29"/>
          <p:cNvSpPr>
            <a:spLocks noChangeShapeType="1"/>
          </p:cNvSpPr>
          <p:nvPr/>
        </p:nvSpPr>
        <p:spPr bwMode="auto">
          <a:xfrm rot="5400000">
            <a:off x="6365795" y="5755168"/>
            <a:ext cx="80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9" name="Line 30"/>
          <p:cNvSpPr>
            <a:spLocks noChangeShapeType="1"/>
          </p:cNvSpPr>
          <p:nvPr/>
        </p:nvSpPr>
        <p:spPr bwMode="auto">
          <a:xfrm rot="5400000">
            <a:off x="7927895" y="5755168"/>
            <a:ext cx="80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90" name="Text Box 31"/>
          <p:cNvSpPr txBox="1">
            <a:spLocks noChangeArrowheads="1"/>
          </p:cNvSpPr>
          <p:nvPr/>
        </p:nvSpPr>
        <p:spPr bwMode="auto">
          <a:xfrm>
            <a:off x="1600914" y="5578161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32791" name="Text Box 32"/>
          <p:cNvSpPr txBox="1">
            <a:spLocks noChangeArrowheads="1"/>
          </p:cNvSpPr>
          <p:nvPr/>
        </p:nvSpPr>
        <p:spPr bwMode="auto">
          <a:xfrm>
            <a:off x="1535827" y="5721036"/>
            <a:ext cx="6916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308100" algn="ctr"/>
                <a:tab pos="2571750" algn="ctr"/>
                <a:tab pos="3822700" algn="ctr"/>
                <a:tab pos="508635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308100" algn="ctr"/>
                <a:tab pos="2571750" algn="ctr"/>
                <a:tab pos="3822700" algn="ctr"/>
                <a:tab pos="508635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308100" algn="ctr"/>
                <a:tab pos="2571750" algn="ctr"/>
                <a:tab pos="3822700" algn="ctr"/>
                <a:tab pos="508635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308100" algn="ctr"/>
                <a:tab pos="2571750" algn="ctr"/>
                <a:tab pos="3822700" algn="ctr"/>
                <a:tab pos="508635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308100" algn="ctr"/>
                <a:tab pos="2571750" algn="ctr"/>
                <a:tab pos="3822700" algn="ctr"/>
                <a:tab pos="508635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08100" algn="ctr"/>
                <a:tab pos="2571750" algn="ctr"/>
                <a:tab pos="3822700" algn="ctr"/>
                <a:tab pos="508635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08100" algn="ctr"/>
                <a:tab pos="2571750" algn="ctr"/>
                <a:tab pos="3822700" algn="ctr"/>
                <a:tab pos="508635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08100" algn="ctr"/>
                <a:tab pos="2571750" algn="ctr"/>
                <a:tab pos="3822700" algn="ctr"/>
                <a:tab pos="508635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08100" algn="ctr"/>
                <a:tab pos="2571750" algn="ctr"/>
                <a:tab pos="3822700" algn="ctr"/>
                <a:tab pos="508635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00"/>
                </a:solidFill>
              </a:rPr>
              <a:t>0	5	10	15	20</a:t>
            </a:r>
          </a:p>
        </p:txBody>
      </p:sp>
      <p:sp>
        <p:nvSpPr>
          <p:cNvPr id="32792" name="Text Box 34"/>
          <p:cNvSpPr txBox="1">
            <a:spLocks noChangeArrowheads="1"/>
          </p:cNvSpPr>
          <p:nvPr/>
        </p:nvSpPr>
        <p:spPr bwMode="auto">
          <a:xfrm>
            <a:off x="805577" y="3800161"/>
            <a:ext cx="4583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%</a:t>
            </a:r>
          </a:p>
        </p:txBody>
      </p:sp>
      <p:sp>
        <p:nvSpPr>
          <p:cNvPr id="32793" name="Textfeld 29"/>
          <p:cNvSpPr txBox="1">
            <a:spLocks noChangeArrowheads="1"/>
          </p:cNvSpPr>
          <p:nvPr/>
        </p:nvSpPr>
        <p:spPr bwMode="auto">
          <a:xfrm>
            <a:off x="5603002" y="5994086"/>
            <a:ext cx="2331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years after diagnosis</a:t>
            </a:r>
          </a:p>
        </p:txBody>
      </p:sp>
      <p:sp>
        <p:nvSpPr>
          <p:cNvPr id="32794" name="Rechteck 30"/>
          <p:cNvSpPr>
            <a:spLocks noChangeArrowheads="1"/>
          </p:cNvSpPr>
          <p:nvPr/>
        </p:nvSpPr>
        <p:spPr bwMode="auto">
          <a:xfrm>
            <a:off x="1975564" y="1903099"/>
            <a:ext cx="5789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GB">
                <a:solidFill>
                  <a:srgbClr val="000000"/>
                </a:solidFill>
              </a:rPr>
              <a:t>GOSH Wilms tumour study - 1971-1990 - N=164 </a:t>
            </a:r>
          </a:p>
        </p:txBody>
      </p:sp>
      <p:sp>
        <p:nvSpPr>
          <p:cNvPr id="32795" name="Textfeld 31"/>
          <p:cNvSpPr txBox="1">
            <a:spLocks noChangeArrowheads="1"/>
          </p:cNvSpPr>
          <p:nvPr/>
        </p:nvSpPr>
        <p:spPr bwMode="auto">
          <a:xfrm>
            <a:off x="6039564" y="5157474"/>
            <a:ext cx="1204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SF &lt; 25%</a:t>
            </a:r>
          </a:p>
        </p:txBody>
      </p:sp>
    </p:spTree>
    <p:extLst>
      <p:ext uri="{BB962C8B-B14F-4D97-AF65-F5344CB8AC3E}">
        <p14:creationId xmlns:p14="http://schemas.microsoft.com/office/powerpoint/2010/main" val="3353046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2_SIOP2001_11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012096"/>
            <a:ext cx="8010525" cy="5686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   SIOP 2001</a:t>
            </a:r>
          </a:p>
        </p:txBody>
      </p:sp>
    </p:spTree>
    <p:extLst>
      <p:ext uri="{BB962C8B-B14F-4D97-AF65-F5344CB8AC3E}">
        <p14:creationId xmlns:p14="http://schemas.microsoft.com/office/powerpoint/2010/main" val="22967098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SIOP 2001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61017" y="1341223"/>
            <a:ext cx="6604080" cy="5153903"/>
            <a:chOff x="402986" y="1341223"/>
            <a:chExt cx="6604080" cy="5153903"/>
          </a:xfrm>
        </p:grpSpPr>
        <p:pic>
          <p:nvPicPr>
            <p:cNvPr id="4" name="Picture 3" descr="Bildschirmfoto 2015-06-21 um 14.04.5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4" y="1341223"/>
              <a:ext cx="6319183" cy="515390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-1259854" y="3524560"/>
              <a:ext cx="35872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per protocol                                          intention to treat</a:t>
              </a:r>
            </a:p>
          </p:txBody>
        </p:sp>
        <p:pic>
          <p:nvPicPr>
            <p:cNvPr id="6" name="Picture 5" descr="Bildschirmfoto 2015-06-21 um 14.20.2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152" y="4137918"/>
              <a:ext cx="2753550" cy="1928647"/>
            </a:xfrm>
            <a:prstGeom prst="rect">
              <a:avLst/>
            </a:prstGeom>
          </p:spPr>
        </p:pic>
        <p:pic>
          <p:nvPicPr>
            <p:cNvPr id="7" name="Picture 6" descr="Bildschirmfoto 2015-06-21 um 14.20.1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069" y="4137918"/>
              <a:ext cx="2992997" cy="19228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 rot="16200000">
            <a:off x="5420505" y="3681437"/>
            <a:ext cx="51195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K. Pritchard-Jones et al.: Omission of doxorubicin from the treatment of stage II–III, intermediate-risk </a:t>
            </a:r>
            <a:r>
              <a:rPr lang="en-US" sz="900" dirty="0" err="1"/>
              <a:t>Wilms</a:t>
            </a:r>
            <a:r>
              <a:rPr lang="en-US" sz="900" dirty="0"/>
              <a:t>’ </a:t>
            </a:r>
            <a:r>
              <a:rPr lang="en-US" sz="900" dirty="0" err="1"/>
              <a:t>tumour</a:t>
            </a:r>
            <a:r>
              <a:rPr lang="en-US" sz="900" dirty="0"/>
              <a:t> (SIOP WT 2001): an open-label, non-inferiority, </a:t>
            </a:r>
            <a:r>
              <a:rPr lang="en-US" sz="900" dirty="0" err="1"/>
              <a:t>randomised</a:t>
            </a:r>
            <a:r>
              <a:rPr lang="en-US" sz="900" dirty="0"/>
              <a:t> controlled trial. The Lancet, in press 2015</a:t>
            </a:r>
          </a:p>
        </p:txBody>
      </p:sp>
    </p:spTree>
    <p:extLst>
      <p:ext uri="{BB962C8B-B14F-4D97-AF65-F5344CB8AC3E}">
        <p14:creationId xmlns:p14="http://schemas.microsoft.com/office/powerpoint/2010/main" val="289794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late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dirty="0"/>
              <a:t>Our data (SIOP) show a relatively low rate of late effects after treatment of nephroblastoma. This might be due to underreporting especially for nephrotoxicity</a:t>
            </a:r>
          </a:p>
          <a:p>
            <a:pPr>
              <a:spcBef>
                <a:spcPct val="50000"/>
              </a:spcBef>
            </a:pPr>
            <a:r>
              <a:rPr lang="en-GB" dirty="0" err="1"/>
              <a:t>Cardiotoxicity</a:t>
            </a:r>
            <a:r>
              <a:rPr lang="en-GB" dirty="0"/>
              <a:t> remains a problem </a:t>
            </a:r>
          </a:p>
          <a:p>
            <a:pPr lvl="1">
              <a:spcBef>
                <a:spcPct val="50000"/>
              </a:spcBef>
            </a:pPr>
            <a:r>
              <a:rPr lang="en-GB" dirty="0"/>
              <a:t>Result of SIOP 2001 </a:t>
            </a:r>
            <a:r>
              <a:rPr lang="en-GB" dirty="0">
                <a:sym typeface="Wingdings"/>
              </a:rPr>
              <a:t> reduction of anthracyclines</a:t>
            </a:r>
            <a:endParaRPr lang="en-GB" dirty="0"/>
          </a:p>
          <a:p>
            <a:pPr>
              <a:spcBef>
                <a:spcPct val="50000"/>
              </a:spcBef>
            </a:pPr>
            <a:r>
              <a:rPr lang="en-GB" dirty="0"/>
              <a:t>Minimizing radiotherapy remains an important step in optimizing treatment strategies </a:t>
            </a:r>
          </a:p>
          <a:p>
            <a:pPr>
              <a:spcBef>
                <a:spcPct val="50000"/>
              </a:spcBef>
            </a:pPr>
            <a:r>
              <a:rPr lang="en-GB" dirty="0" err="1"/>
              <a:t>Downstaging</a:t>
            </a:r>
            <a:r>
              <a:rPr lang="en-GB" dirty="0"/>
              <a:t> by preoperative chemotherapy is an important factor for the reduction of late effects in nephroblastoma.</a:t>
            </a:r>
            <a:endParaRPr lang="de-D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21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Better Risk Stratification for better treatment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Response to treatment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Molecular Biology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Minimize acute toxicity and late effects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Cardiotoxicity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Nephrotoxicity</a:t>
            </a:r>
          </a:p>
          <a:p>
            <a:r>
              <a:rPr lang="en-US" dirty="0"/>
              <a:t>Quality Control</a:t>
            </a:r>
          </a:p>
          <a:p>
            <a:pPr lvl="1"/>
            <a:r>
              <a:rPr lang="en-US" b="1" dirty="0">
                <a:solidFill>
                  <a:srgbClr val="0061B8"/>
                </a:solidFill>
              </a:rPr>
              <a:t>Reference </a:t>
            </a:r>
            <a:r>
              <a:rPr lang="en-US" b="1" dirty="0" err="1">
                <a:solidFill>
                  <a:srgbClr val="0061B8"/>
                </a:solidFill>
              </a:rPr>
              <a:t>Centres</a:t>
            </a:r>
            <a:endParaRPr lang="en-US" b="1" dirty="0">
              <a:solidFill>
                <a:srgbClr val="0061B8"/>
              </a:solidFill>
            </a:endParaRPr>
          </a:p>
          <a:p>
            <a:pPr lvl="1"/>
            <a:r>
              <a:rPr lang="en-US" b="1" dirty="0" err="1">
                <a:solidFill>
                  <a:srgbClr val="0061B8"/>
                </a:solidFill>
              </a:rPr>
              <a:t>ExPO</a:t>
            </a:r>
            <a:r>
              <a:rPr lang="en-US" b="1" dirty="0">
                <a:solidFill>
                  <a:srgbClr val="0061B8"/>
                </a:solidFill>
              </a:rPr>
              <a:t>-r-Net</a:t>
            </a:r>
          </a:p>
          <a:p>
            <a:r>
              <a:rPr lang="en-US" dirty="0">
                <a:solidFill>
                  <a:srgbClr val="7F7F7F"/>
                </a:solidFill>
              </a:rPr>
              <a:t>IT-Infrastructure and Logistics</a:t>
            </a:r>
          </a:p>
          <a:p>
            <a:r>
              <a:rPr lang="en-US" dirty="0">
                <a:solidFill>
                  <a:srgbClr val="7F7F7F"/>
                </a:solidFill>
              </a:rPr>
              <a:t>International collaboration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2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Diagnosis?</a:t>
            </a:r>
          </a:p>
        </p:txBody>
      </p:sp>
      <p:pic>
        <p:nvPicPr>
          <p:cNvPr id="3" name="Picture 2" descr="C:\Daten\Wilms\Bilder\6907_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620847"/>
            <a:ext cx="4075715" cy="3486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aten\Wilms\Bilder\6907_1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14" y="2620847"/>
            <a:ext cx="4075715" cy="3486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1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Proportion of relapses by prior treatment group (SIOP WT 2001)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711431"/>
              </p:ext>
            </p:extLst>
          </p:nvPr>
        </p:nvGraphicFramePr>
        <p:xfrm>
          <a:off x="457200" y="2754314"/>
          <a:ext cx="8229600" cy="2987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1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1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r>
                        <a:rPr lang="en-US" sz="2000" dirty="0"/>
                        <a:t>Treatment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No. </a:t>
                      </a:r>
                      <a:r>
                        <a:rPr lang="en-US" sz="2000" dirty="0" err="1"/>
                        <a:t>pts</a:t>
                      </a:r>
                      <a:r>
                        <a:rPr lang="en-US" sz="2000" baseline="0" dirty="0"/>
                        <a:t> </a:t>
                      </a:r>
                    </a:p>
                    <a:p>
                      <a:r>
                        <a:rPr lang="en-US" sz="2000" baseline="0" dirty="0"/>
                        <a:t>(2yr ~EFS)</a:t>
                      </a:r>
                      <a:endParaRPr lang="en-US" sz="20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No. relapse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% all relapse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No. deaths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% all deaths</a:t>
                      </a: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24">
                <a:tc>
                  <a:txBody>
                    <a:bodyPr/>
                    <a:lstStyle/>
                    <a:p>
                      <a:r>
                        <a:rPr lang="en-US" sz="2000" dirty="0"/>
                        <a:t>VA only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1,785   (90%)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127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38%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16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14%</a:t>
                      </a: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24">
                <a:tc>
                  <a:txBody>
                    <a:bodyPr/>
                    <a:lstStyle/>
                    <a:p>
                      <a:r>
                        <a:rPr lang="en-US" sz="2000" dirty="0"/>
                        <a:t>VA+RT/AVD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603      (88%)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60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18%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11%</a:t>
                      </a: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24">
                <a:tc>
                  <a:txBody>
                    <a:bodyPr/>
                    <a:lstStyle/>
                    <a:p>
                      <a:r>
                        <a:rPr lang="en-US" sz="2000" dirty="0"/>
                        <a:t>4 drug arm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225      (75%)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47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14%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29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24">
                <a:tc>
                  <a:txBody>
                    <a:bodyPr/>
                    <a:lstStyle/>
                    <a:p>
                      <a:r>
                        <a:rPr lang="en-US" sz="2000" dirty="0"/>
                        <a:t>Stage IV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474      (74%)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103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30%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57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50%</a:t>
                      </a: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189">
                <a:tc>
                  <a:txBody>
                    <a:bodyPr/>
                    <a:lstStyle/>
                    <a:p>
                      <a:endParaRPr lang="en-US" sz="2000" dirty="0"/>
                    </a:p>
                    <a:p>
                      <a:r>
                        <a:rPr lang="en-US" sz="2000" dirty="0"/>
                        <a:t>Total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  <a:p>
                      <a:r>
                        <a:rPr lang="en-US" sz="2000" b="1" dirty="0"/>
                        <a:t>3,087   (87%)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337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115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25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7238" y="-237994"/>
            <a:ext cx="11734800" cy="798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D6C8A68-DD26-2D4A-8631-926A01C6B560}"/>
              </a:ext>
            </a:extLst>
          </p:cNvPr>
          <p:cNvSpPr txBox="1"/>
          <p:nvPr/>
        </p:nvSpPr>
        <p:spPr>
          <a:xfrm>
            <a:off x="363255" y="206584"/>
            <a:ext cx="29770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Diagnosis?</a:t>
            </a:r>
          </a:p>
        </p:txBody>
      </p:sp>
    </p:spTree>
    <p:extLst>
      <p:ext uri="{BB962C8B-B14F-4D97-AF65-F5344CB8AC3E}">
        <p14:creationId xmlns:p14="http://schemas.microsoft.com/office/powerpoint/2010/main" val="2873896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99" y="-369518"/>
            <a:ext cx="11734800" cy="798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5218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286" y="-356991"/>
            <a:ext cx="11734800" cy="798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37E7CCA-BC47-FE4E-8E8B-F661641E6041}"/>
              </a:ext>
            </a:extLst>
          </p:cNvPr>
          <p:cNvSpPr txBox="1"/>
          <p:nvPr/>
        </p:nvSpPr>
        <p:spPr>
          <a:xfrm>
            <a:off x="363255" y="206584"/>
            <a:ext cx="70888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4 </a:t>
            </a:r>
            <a:r>
              <a:rPr lang="de-DE" sz="4400" dirty="0" err="1">
                <a:solidFill>
                  <a:schemeClr val="bg1"/>
                </a:solidFill>
              </a:rPr>
              <a:t>weeks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of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preoperative</a:t>
            </a:r>
            <a:r>
              <a:rPr lang="de-DE" sz="4400" dirty="0">
                <a:solidFill>
                  <a:schemeClr val="bg1"/>
                </a:solidFill>
              </a:rPr>
              <a:t> CT</a:t>
            </a:r>
          </a:p>
        </p:txBody>
      </p:sp>
    </p:spTree>
    <p:extLst>
      <p:ext uri="{BB962C8B-B14F-4D97-AF65-F5344CB8AC3E}">
        <p14:creationId xmlns:p14="http://schemas.microsoft.com/office/powerpoint/2010/main" val="2965718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2915" y="-432148"/>
            <a:ext cx="11734800" cy="798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6794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345" y="0"/>
            <a:ext cx="11734800" cy="798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6472B77-8862-A449-AD97-7BA87003DB5D}"/>
              </a:ext>
            </a:extLst>
          </p:cNvPr>
          <p:cNvSpPr txBox="1"/>
          <p:nvPr/>
        </p:nvSpPr>
        <p:spPr>
          <a:xfrm>
            <a:off x="363255" y="206584"/>
            <a:ext cx="6460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8 </a:t>
            </a:r>
            <a:r>
              <a:rPr lang="de-DE" sz="4400" dirty="0" err="1">
                <a:solidFill>
                  <a:schemeClr val="bg1"/>
                </a:solidFill>
              </a:rPr>
              <a:t>weeks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preoperatice</a:t>
            </a:r>
            <a:r>
              <a:rPr lang="de-DE" sz="4400" dirty="0">
                <a:solidFill>
                  <a:schemeClr val="bg1"/>
                </a:solidFill>
              </a:rPr>
              <a:t> CT</a:t>
            </a:r>
          </a:p>
        </p:txBody>
      </p:sp>
    </p:spTree>
    <p:extLst>
      <p:ext uri="{BB962C8B-B14F-4D97-AF65-F5344CB8AC3E}">
        <p14:creationId xmlns:p14="http://schemas.microsoft.com/office/powerpoint/2010/main" val="2664102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4y 5m, girl</a:t>
            </a:r>
          </a:p>
        </p:txBody>
      </p:sp>
      <p:pic>
        <p:nvPicPr>
          <p:cNvPr id="3" name="Picture 2" descr="Bildschirmfoto 2013-08-08 um 14.53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5" y="1718777"/>
            <a:ext cx="3923250" cy="4776657"/>
          </a:xfrm>
          <a:prstGeom prst="rect">
            <a:avLst/>
          </a:prstGeom>
        </p:spPr>
      </p:pic>
      <p:pic>
        <p:nvPicPr>
          <p:cNvPr id="8" name="Picture 7" descr="Bildschirmfoto 2013-08-08 um 19.21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45" y="1718777"/>
            <a:ext cx="4106672" cy="35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707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Angiography</a:t>
            </a:r>
          </a:p>
        </p:txBody>
      </p:sp>
      <p:pic>
        <p:nvPicPr>
          <p:cNvPr id="3" name="Picture 2" descr="Bildschirmfoto 2013-08-08 um 14.57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38" y="1695963"/>
            <a:ext cx="3796788" cy="4911064"/>
          </a:xfrm>
          <a:prstGeom prst="rect">
            <a:avLst/>
          </a:prstGeom>
        </p:spPr>
      </p:pic>
      <p:pic>
        <p:nvPicPr>
          <p:cNvPr id="4" name="Picture 3" descr="Bildschirmfoto 2013-08-08 um 14.59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5963"/>
            <a:ext cx="3968745" cy="49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77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Metastatic disease?</a:t>
            </a:r>
          </a:p>
        </p:txBody>
      </p:sp>
      <p:pic>
        <p:nvPicPr>
          <p:cNvPr id="3" name="Picture 2" descr="Bildschirmfoto 2013-08-08 um 19.19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72" y="1873739"/>
            <a:ext cx="4114318" cy="3561013"/>
          </a:xfrm>
          <a:prstGeom prst="rect">
            <a:avLst/>
          </a:prstGeom>
        </p:spPr>
      </p:pic>
      <p:pic>
        <p:nvPicPr>
          <p:cNvPr id="4" name="Picture 3" descr="Bildschirmfoto 2013-08-08 um 19.21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73739"/>
            <a:ext cx="4106672" cy="35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66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/>
              <a:t>Histology</a:t>
            </a:r>
          </a:p>
        </p:txBody>
      </p:sp>
      <p:grpSp>
        <p:nvGrpSpPr>
          <p:cNvPr id="34527" name="Group 3807"/>
          <p:cNvGrpSpPr>
            <a:grpSpLocks/>
          </p:cNvGrpSpPr>
          <p:nvPr/>
        </p:nvGrpSpPr>
        <p:grpSpPr bwMode="auto">
          <a:xfrm>
            <a:off x="808402" y="1577610"/>
            <a:ext cx="7272338" cy="4972050"/>
            <a:chOff x="204" y="739"/>
            <a:chExt cx="4581" cy="3132"/>
          </a:xfrm>
        </p:grpSpPr>
        <p:pic>
          <p:nvPicPr>
            <p:cNvPr id="34525" name="Picture 38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748"/>
              <a:ext cx="4490" cy="3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4526" name="Rectangle 3806"/>
            <p:cNvSpPr>
              <a:spLocks noChangeArrowheads="1"/>
            </p:cNvSpPr>
            <p:nvPr/>
          </p:nvSpPr>
          <p:spPr bwMode="auto">
            <a:xfrm>
              <a:off x="204" y="739"/>
              <a:ext cx="227" cy="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4528" name="Oval 3808"/>
          <p:cNvSpPr>
            <a:spLocks noChangeArrowheads="1"/>
          </p:cNvSpPr>
          <p:nvPr/>
        </p:nvSpPr>
        <p:spPr bwMode="auto">
          <a:xfrm>
            <a:off x="4508865" y="3641360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29" name="Oval 3809"/>
          <p:cNvSpPr>
            <a:spLocks noChangeArrowheads="1"/>
          </p:cNvSpPr>
          <p:nvPr/>
        </p:nvSpPr>
        <p:spPr bwMode="auto">
          <a:xfrm>
            <a:off x="4508865" y="394298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0" name="Oval 3810"/>
          <p:cNvSpPr>
            <a:spLocks noChangeArrowheads="1"/>
          </p:cNvSpPr>
          <p:nvPr/>
        </p:nvSpPr>
        <p:spPr bwMode="auto">
          <a:xfrm>
            <a:off x="4508865" y="4087447"/>
            <a:ext cx="215900" cy="144463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1" name="Oval 3811"/>
          <p:cNvSpPr>
            <a:spLocks noChangeArrowheads="1"/>
          </p:cNvSpPr>
          <p:nvPr/>
        </p:nvSpPr>
        <p:spPr bwMode="auto">
          <a:xfrm>
            <a:off x="2926127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2" name="Oval 3812"/>
          <p:cNvSpPr>
            <a:spLocks noChangeArrowheads="1"/>
          </p:cNvSpPr>
          <p:nvPr/>
        </p:nvSpPr>
        <p:spPr bwMode="auto">
          <a:xfrm>
            <a:off x="3184890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3" name="Oval 3813"/>
          <p:cNvSpPr>
            <a:spLocks noChangeArrowheads="1"/>
          </p:cNvSpPr>
          <p:nvPr/>
        </p:nvSpPr>
        <p:spPr bwMode="auto">
          <a:xfrm>
            <a:off x="3443652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4" name="Oval 3814"/>
          <p:cNvSpPr>
            <a:spLocks noChangeArrowheads="1"/>
          </p:cNvSpPr>
          <p:nvPr/>
        </p:nvSpPr>
        <p:spPr bwMode="auto">
          <a:xfrm>
            <a:off x="3711940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5" name="Oval 3815"/>
          <p:cNvSpPr>
            <a:spLocks noChangeArrowheads="1"/>
          </p:cNvSpPr>
          <p:nvPr/>
        </p:nvSpPr>
        <p:spPr bwMode="auto">
          <a:xfrm>
            <a:off x="5023215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6" name="Oval 3816"/>
          <p:cNvSpPr>
            <a:spLocks noChangeArrowheads="1"/>
          </p:cNvSpPr>
          <p:nvPr/>
        </p:nvSpPr>
        <p:spPr bwMode="auto">
          <a:xfrm>
            <a:off x="5293090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7" name="Oval 3817"/>
          <p:cNvSpPr>
            <a:spLocks noChangeArrowheads="1"/>
          </p:cNvSpPr>
          <p:nvPr/>
        </p:nvSpPr>
        <p:spPr bwMode="auto">
          <a:xfrm>
            <a:off x="5810615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8" name="Oval 3818"/>
          <p:cNvSpPr>
            <a:spLocks noChangeArrowheads="1"/>
          </p:cNvSpPr>
          <p:nvPr/>
        </p:nvSpPr>
        <p:spPr bwMode="auto">
          <a:xfrm>
            <a:off x="6598015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39" name="Oval 3819"/>
          <p:cNvSpPr>
            <a:spLocks noChangeArrowheads="1"/>
          </p:cNvSpPr>
          <p:nvPr/>
        </p:nvSpPr>
        <p:spPr bwMode="auto">
          <a:xfrm>
            <a:off x="7125065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40" name="Oval 3820"/>
          <p:cNvSpPr>
            <a:spLocks noChangeArrowheads="1"/>
          </p:cNvSpPr>
          <p:nvPr/>
        </p:nvSpPr>
        <p:spPr bwMode="auto">
          <a:xfrm>
            <a:off x="4759690" y="4597035"/>
            <a:ext cx="215900" cy="144462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1800">
              <a:solidFill>
                <a:srgbClr val="CC3300"/>
              </a:solidFill>
            </a:endParaRPr>
          </a:p>
        </p:txBody>
      </p:sp>
      <p:sp>
        <p:nvSpPr>
          <p:cNvPr id="34541" name="Text Box 3821"/>
          <p:cNvSpPr txBox="1">
            <a:spLocks noChangeArrowheads="1"/>
          </p:cNvSpPr>
          <p:nvPr/>
        </p:nvSpPr>
        <p:spPr bwMode="auto">
          <a:xfrm>
            <a:off x="4750165" y="3617547"/>
            <a:ext cx="2955925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x-none" sz="1800">
                <a:solidFill>
                  <a:srgbClr val="CC3300"/>
                </a:solidFill>
              </a:rPr>
              <a:t>31/113 upstaged 	</a:t>
            </a:r>
            <a:r>
              <a:rPr lang="de-DE" altLang="x-none" sz="1800">
                <a:solidFill>
                  <a:srgbClr val="CC3300"/>
                </a:solidFill>
                <a:sym typeface="Wingdings" charset="2"/>
              </a:rPr>
              <a:t> 27,4 %</a:t>
            </a:r>
            <a:endParaRPr lang="de-DE" altLang="x-none" sz="1800">
              <a:solidFill>
                <a:srgbClr val="CC3300"/>
              </a:solidFill>
            </a:endParaRPr>
          </a:p>
        </p:txBody>
      </p:sp>
      <p:sp>
        <p:nvSpPr>
          <p:cNvPr id="34542" name="Text Box 3822"/>
          <p:cNvSpPr txBox="1">
            <a:spLocks noChangeArrowheads="1"/>
          </p:cNvSpPr>
          <p:nvPr/>
        </p:nvSpPr>
        <p:spPr bwMode="auto">
          <a:xfrm>
            <a:off x="538527" y="4770072"/>
            <a:ext cx="3870325" cy="91598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x-none" sz="1800">
                <a:solidFill>
                  <a:srgbClr val="CC3300"/>
                </a:solidFill>
              </a:rPr>
              <a:t>40/140 downstaged 	</a:t>
            </a:r>
            <a:r>
              <a:rPr lang="de-DE" altLang="x-none" sz="1800">
                <a:solidFill>
                  <a:srgbClr val="CC3300"/>
                </a:solidFill>
                <a:sym typeface="Wingdings" charset="2"/>
              </a:rPr>
              <a:t> 28,6 %</a:t>
            </a:r>
          </a:p>
          <a:p>
            <a:r>
              <a:rPr lang="de-DE" altLang="x-none" sz="1800">
                <a:solidFill>
                  <a:srgbClr val="CC3300"/>
                </a:solidFill>
                <a:sym typeface="Wingdings" charset="2"/>
              </a:rPr>
              <a:t>+</a:t>
            </a:r>
          </a:p>
          <a:p>
            <a:r>
              <a:rPr lang="de-DE" altLang="x-none" sz="1800">
                <a:solidFill>
                  <a:srgbClr val="CC3300"/>
                </a:solidFill>
                <a:sym typeface="Wingdings" charset="2"/>
              </a:rPr>
              <a:t>18/140 wrongly diagnosed	 12,9 %</a:t>
            </a:r>
            <a:endParaRPr lang="de-DE" altLang="x-none" sz="180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8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4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4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28" grpId="0" animBg="1"/>
      <p:bldP spid="34529" grpId="0" animBg="1"/>
      <p:bldP spid="34530" grpId="0" animBg="1"/>
      <p:bldP spid="34531" grpId="0" animBg="1"/>
      <p:bldP spid="34532" grpId="0" animBg="1"/>
      <p:bldP spid="34533" grpId="0" animBg="1"/>
      <p:bldP spid="34534" grpId="0" animBg="1"/>
      <p:bldP spid="34535" grpId="0" animBg="1"/>
      <p:bldP spid="34536" grpId="0" animBg="1"/>
      <p:bldP spid="34537" grpId="0" animBg="1"/>
      <p:bldP spid="34538" grpId="0" animBg="1"/>
      <p:bldP spid="34539" grpId="0" animBg="1"/>
      <p:bldP spid="34540" grpId="0" animBg="1"/>
      <p:bldP spid="34541" grpId="0" animBg="1"/>
      <p:bldP spid="345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Histological Classification</a:t>
            </a:r>
          </a:p>
        </p:txBody>
      </p:sp>
      <p:grpSp>
        <p:nvGrpSpPr>
          <p:cNvPr id="68610" name="Group 4"/>
          <p:cNvGrpSpPr>
            <a:grpSpLocks/>
          </p:cNvGrpSpPr>
          <p:nvPr/>
        </p:nvGrpSpPr>
        <p:grpSpPr bwMode="auto">
          <a:xfrm>
            <a:off x="755650" y="1517164"/>
            <a:ext cx="7777163" cy="4464050"/>
            <a:chOff x="649" y="1185"/>
            <a:chExt cx="4926" cy="2804"/>
          </a:xfrm>
        </p:grpSpPr>
        <p:sp>
          <p:nvSpPr>
            <p:cNvPr id="68612" name="Text Box 5"/>
            <p:cNvSpPr txBox="1">
              <a:spLocks noChangeArrowheads="1"/>
            </p:cNvSpPr>
            <p:nvPr/>
          </p:nvSpPr>
          <p:spPr bwMode="auto">
            <a:xfrm>
              <a:off x="1136" y="2012"/>
              <a:ext cx="1323" cy="385"/>
            </a:xfrm>
            <a:prstGeom prst="rect">
              <a:avLst/>
            </a:prstGeom>
            <a:solidFill>
              <a:srgbClr val="CCFF99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regression</a:t>
              </a:r>
              <a:r>
                <a:rPr lang="en-GB" sz="1200">
                  <a:solidFill>
                    <a:srgbClr val="FF0000"/>
                  </a:solidFill>
                </a:rPr>
                <a:t> </a:t>
              </a:r>
              <a:r>
                <a:rPr lang="en-GB" sz="1200" b="1">
                  <a:solidFill>
                    <a:srgbClr val="FF0000"/>
                  </a:solidFill>
                </a:rPr>
                <a:t>&lt; 66%  </a:t>
              </a:r>
            </a:p>
            <a:p>
              <a:pPr algn="ctr"/>
              <a:r>
                <a:rPr lang="en-GB" sz="1200">
                  <a:solidFill>
                    <a:srgbClr val="FF0000"/>
                  </a:solidFill>
                </a:rPr>
                <a:t> </a:t>
              </a:r>
              <a:r>
                <a:rPr lang="en-GB" sz="1200">
                  <a:solidFill>
                    <a:srgbClr val="30679F"/>
                  </a:solidFill>
                </a:rPr>
                <a:t>=&gt; subtyping of different tumour components</a:t>
              </a:r>
              <a:endParaRPr lang="en-GB" sz="3200"/>
            </a:p>
          </p:txBody>
        </p:sp>
        <p:sp>
          <p:nvSpPr>
            <p:cNvPr id="68613" name="Text Box 6"/>
            <p:cNvSpPr txBox="1">
              <a:spLocks noChangeArrowheads="1"/>
            </p:cNvSpPr>
            <p:nvPr/>
          </p:nvSpPr>
          <p:spPr bwMode="auto">
            <a:xfrm>
              <a:off x="2823" y="2471"/>
              <a:ext cx="1164" cy="275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30679F"/>
                  </a:solidFill>
                </a:rPr>
                <a:t>WT - regressive type</a:t>
              </a:r>
            </a:p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(intermediate risk)</a:t>
              </a:r>
              <a:endParaRPr lang="en-GB" sz="3200"/>
            </a:p>
          </p:txBody>
        </p:sp>
        <p:sp>
          <p:nvSpPr>
            <p:cNvPr id="68614" name="Text Box 7"/>
            <p:cNvSpPr txBox="1">
              <a:spLocks noChangeArrowheads="1"/>
            </p:cNvSpPr>
            <p:nvPr/>
          </p:nvSpPr>
          <p:spPr bwMode="auto">
            <a:xfrm>
              <a:off x="4411" y="2472"/>
              <a:ext cx="1164" cy="275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30679F"/>
                  </a:solidFill>
                </a:rPr>
                <a:t>WT - complete necrotic</a:t>
              </a:r>
            </a:p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(low risk)</a:t>
              </a:r>
              <a:endParaRPr lang="en-GB" sz="3200"/>
            </a:p>
          </p:txBody>
        </p:sp>
        <p:sp>
          <p:nvSpPr>
            <p:cNvPr id="68615" name="Text Box 8"/>
            <p:cNvSpPr txBox="1">
              <a:spLocks noChangeArrowheads="1"/>
            </p:cNvSpPr>
            <p:nvPr/>
          </p:nvSpPr>
          <p:spPr bwMode="auto">
            <a:xfrm>
              <a:off x="2823" y="2784"/>
              <a:ext cx="1164" cy="275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30679F"/>
                  </a:solidFill>
                </a:rPr>
                <a:t>WT – mixed type</a:t>
              </a:r>
            </a:p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(intermediate risk)</a:t>
              </a:r>
            </a:p>
            <a:p>
              <a:endParaRPr lang="en-GB" sz="3200"/>
            </a:p>
          </p:txBody>
        </p:sp>
        <p:sp>
          <p:nvSpPr>
            <p:cNvPr id="68616" name="Freeform 9"/>
            <p:cNvSpPr>
              <a:spLocks/>
            </p:cNvSpPr>
            <p:nvPr/>
          </p:nvSpPr>
          <p:spPr bwMode="auto">
            <a:xfrm>
              <a:off x="1914" y="1304"/>
              <a:ext cx="959" cy="2"/>
            </a:xfrm>
            <a:custGeom>
              <a:avLst/>
              <a:gdLst>
                <a:gd name="T0" fmla="*/ 2608 w 2608"/>
                <a:gd name="T1" fmla="*/ 5 h 5"/>
                <a:gd name="T2" fmla="*/ 0 w 2608"/>
                <a:gd name="T3" fmla="*/ 0 h 5"/>
                <a:gd name="T4" fmla="*/ 0 60000 65536"/>
                <a:gd name="T5" fmla="*/ 0 60000 65536"/>
                <a:gd name="T6" fmla="*/ 0 w 2608"/>
                <a:gd name="T7" fmla="*/ 0 h 5"/>
                <a:gd name="T8" fmla="*/ 2608 w 2608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08" h="5">
                  <a:moveTo>
                    <a:pt x="2608" y="5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17" name="Freeform 10"/>
            <p:cNvSpPr>
              <a:spLocks/>
            </p:cNvSpPr>
            <p:nvPr/>
          </p:nvSpPr>
          <p:spPr bwMode="auto">
            <a:xfrm>
              <a:off x="1869" y="1803"/>
              <a:ext cx="3126" cy="0"/>
            </a:xfrm>
            <a:custGeom>
              <a:avLst/>
              <a:gdLst>
                <a:gd name="T0" fmla="*/ 0 w 8505"/>
                <a:gd name="T1" fmla="*/ 0 h 1"/>
                <a:gd name="T2" fmla="*/ 8505 w 8505"/>
                <a:gd name="T3" fmla="*/ 0 h 1"/>
                <a:gd name="T4" fmla="*/ 0 60000 65536"/>
                <a:gd name="T5" fmla="*/ 0 60000 65536"/>
                <a:gd name="T6" fmla="*/ 0 w 8505"/>
                <a:gd name="T7" fmla="*/ 0 h 1"/>
                <a:gd name="T8" fmla="*/ 8505 w 8505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505" h="1">
                  <a:moveTo>
                    <a:pt x="0" y="0"/>
                  </a:moveTo>
                  <a:lnTo>
                    <a:pt x="8505" y="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18" name="Freeform 11"/>
            <p:cNvSpPr>
              <a:spLocks/>
            </p:cNvSpPr>
            <p:nvPr/>
          </p:nvSpPr>
          <p:spPr bwMode="auto">
            <a:xfrm>
              <a:off x="3351" y="1801"/>
              <a:ext cx="0" cy="163"/>
            </a:xfrm>
            <a:custGeom>
              <a:avLst/>
              <a:gdLst>
                <a:gd name="T0" fmla="*/ 0 w 1"/>
                <a:gd name="T1" fmla="*/ 0 h 427"/>
                <a:gd name="T2" fmla="*/ 0 w 1"/>
                <a:gd name="T3" fmla="*/ 427 h 427"/>
                <a:gd name="T4" fmla="*/ 0 60000 65536"/>
                <a:gd name="T5" fmla="*/ 0 60000 65536"/>
                <a:gd name="T6" fmla="*/ 0 w 1"/>
                <a:gd name="T7" fmla="*/ 0 h 427"/>
                <a:gd name="T8" fmla="*/ 0 w 1"/>
                <a:gd name="T9" fmla="*/ 427 h 42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27">
                  <a:moveTo>
                    <a:pt x="0" y="0"/>
                  </a:moveTo>
                  <a:lnTo>
                    <a:pt x="0" y="427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19" name="Text Box 12"/>
            <p:cNvSpPr txBox="1">
              <a:spLocks noChangeArrowheads="1"/>
            </p:cNvSpPr>
            <p:nvPr/>
          </p:nvSpPr>
          <p:spPr bwMode="auto">
            <a:xfrm>
              <a:off x="2823" y="2012"/>
              <a:ext cx="1136" cy="16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regression 66% - 99%</a:t>
              </a:r>
              <a:endParaRPr lang="en-GB" sz="3200"/>
            </a:p>
          </p:txBody>
        </p:sp>
        <p:sp>
          <p:nvSpPr>
            <p:cNvPr id="68620" name="Text Box 13"/>
            <p:cNvSpPr txBox="1">
              <a:spLocks noChangeArrowheads="1"/>
            </p:cNvSpPr>
            <p:nvPr/>
          </p:nvSpPr>
          <p:spPr bwMode="auto">
            <a:xfrm>
              <a:off x="4444" y="2012"/>
              <a:ext cx="1014" cy="171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regression 100%</a:t>
              </a:r>
              <a:endParaRPr lang="en-GB" sz="3200"/>
            </a:p>
          </p:txBody>
        </p:sp>
        <p:sp>
          <p:nvSpPr>
            <p:cNvPr id="68621" name="Text Box 14"/>
            <p:cNvSpPr txBox="1">
              <a:spLocks noChangeArrowheads="1"/>
            </p:cNvSpPr>
            <p:nvPr/>
          </p:nvSpPr>
          <p:spPr bwMode="auto">
            <a:xfrm>
              <a:off x="2823" y="3092"/>
              <a:ext cx="1164" cy="275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30679F"/>
                  </a:solidFill>
                </a:rPr>
                <a:t>WT – epithelial type</a:t>
              </a:r>
            </a:p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(intermediate risk)</a:t>
              </a:r>
            </a:p>
            <a:p>
              <a:endParaRPr lang="en-GB" sz="3200"/>
            </a:p>
          </p:txBody>
        </p:sp>
        <p:sp>
          <p:nvSpPr>
            <p:cNvPr id="68622" name="Text Box 15"/>
            <p:cNvSpPr txBox="1">
              <a:spLocks noChangeArrowheads="1"/>
            </p:cNvSpPr>
            <p:nvPr/>
          </p:nvSpPr>
          <p:spPr bwMode="auto">
            <a:xfrm>
              <a:off x="2823" y="3405"/>
              <a:ext cx="1164" cy="275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30679F"/>
                  </a:solidFill>
                </a:rPr>
                <a:t>WT – stromal type</a:t>
              </a:r>
            </a:p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(intermediate risk)</a:t>
              </a:r>
            </a:p>
            <a:p>
              <a:endParaRPr lang="en-GB" sz="3200"/>
            </a:p>
          </p:txBody>
        </p:sp>
        <p:sp>
          <p:nvSpPr>
            <p:cNvPr id="68623" name="Freeform 16"/>
            <p:cNvSpPr>
              <a:spLocks/>
            </p:cNvSpPr>
            <p:nvPr/>
          </p:nvSpPr>
          <p:spPr bwMode="auto">
            <a:xfrm>
              <a:off x="4993" y="2197"/>
              <a:ext cx="0" cy="229"/>
            </a:xfrm>
            <a:custGeom>
              <a:avLst/>
              <a:gdLst>
                <a:gd name="T0" fmla="*/ 0 w 1"/>
                <a:gd name="T1" fmla="*/ 0 h 600"/>
                <a:gd name="T2" fmla="*/ 0 w 1"/>
                <a:gd name="T3" fmla="*/ 600 h 600"/>
                <a:gd name="T4" fmla="*/ 0 60000 65536"/>
                <a:gd name="T5" fmla="*/ 0 60000 65536"/>
                <a:gd name="T6" fmla="*/ 0 w 1"/>
                <a:gd name="T7" fmla="*/ 0 h 600"/>
                <a:gd name="T8" fmla="*/ 0 w 1"/>
                <a:gd name="T9" fmla="*/ 600 h 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00">
                  <a:moveTo>
                    <a:pt x="0" y="0"/>
                  </a:moveTo>
                  <a:lnTo>
                    <a:pt x="0" y="60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24" name="Text Box 17"/>
            <p:cNvSpPr txBox="1">
              <a:spLocks noChangeArrowheads="1"/>
            </p:cNvSpPr>
            <p:nvPr/>
          </p:nvSpPr>
          <p:spPr bwMode="auto">
            <a:xfrm>
              <a:off x="1024" y="3362"/>
              <a:ext cx="1259" cy="275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30679F"/>
                  </a:solidFill>
                </a:rPr>
                <a:t>WT – blastemal type</a:t>
              </a:r>
            </a:p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(high risk)</a:t>
              </a:r>
            </a:p>
            <a:p>
              <a:endParaRPr lang="en-GB" sz="3200"/>
            </a:p>
          </p:txBody>
        </p:sp>
        <p:sp>
          <p:nvSpPr>
            <p:cNvPr id="68625" name="Text Box 18"/>
            <p:cNvSpPr txBox="1">
              <a:spLocks noChangeArrowheads="1"/>
            </p:cNvSpPr>
            <p:nvPr/>
          </p:nvSpPr>
          <p:spPr bwMode="auto">
            <a:xfrm>
              <a:off x="2823" y="3714"/>
              <a:ext cx="1164" cy="275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30679F"/>
                  </a:solidFill>
                </a:rPr>
                <a:t>WT – focal anaplasia</a:t>
              </a:r>
            </a:p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(intermediate risk)</a:t>
              </a:r>
            </a:p>
            <a:p>
              <a:endParaRPr lang="en-GB" sz="3200"/>
            </a:p>
          </p:txBody>
        </p:sp>
        <p:sp>
          <p:nvSpPr>
            <p:cNvPr id="68626" name="Text Box 19"/>
            <p:cNvSpPr txBox="1">
              <a:spLocks noChangeArrowheads="1"/>
            </p:cNvSpPr>
            <p:nvPr/>
          </p:nvSpPr>
          <p:spPr bwMode="auto">
            <a:xfrm>
              <a:off x="1024" y="3714"/>
              <a:ext cx="1259" cy="275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30679F"/>
                  </a:solidFill>
                </a:rPr>
                <a:t>WT – diffuse anaplasia</a:t>
              </a:r>
            </a:p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(high risk)</a:t>
              </a:r>
            </a:p>
            <a:p>
              <a:endParaRPr lang="en-GB" sz="3200"/>
            </a:p>
          </p:txBody>
        </p:sp>
        <p:sp>
          <p:nvSpPr>
            <p:cNvPr id="68627" name="Freeform 20"/>
            <p:cNvSpPr>
              <a:spLocks/>
            </p:cNvSpPr>
            <p:nvPr/>
          </p:nvSpPr>
          <p:spPr bwMode="auto">
            <a:xfrm>
              <a:off x="4993" y="1801"/>
              <a:ext cx="0" cy="186"/>
            </a:xfrm>
            <a:custGeom>
              <a:avLst/>
              <a:gdLst>
                <a:gd name="T0" fmla="*/ 0 w 1"/>
                <a:gd name="T1" fmla="*/ 0 h 487"/>
                <a:gd name="T2" fmla="*/ 0 w 1"/>
                <a:gd name="T3" fmla="*/ 487 h 487"/>
                <a:gd name="T4" fmla="*/ 0 60000 65536"/>
                <a:gd name="T5" fmla="*/ 0 60000 65536"/>
                <a:gd name="T6" fmla="*/ 0 w 1"/>
                <a:gd name="T7" fmla="*/ 0 h 487"/>
                <a:gd name="T8" fmla="*/ 0 w 1"/>
                <a:gd name="T9" fmla="*/ 487 h 4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87">
                  <a:moveTo>
                    <a:pt x="0" y="0"/>
                  </a:moveTo>
                  <a:lnTo>
                    <a:pt x="0" y="487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28" name="Freeform 21"/>
            <p:cNvSpPr>
              <a:spLocks/>
            </p:cNvSpPr>
            <p:nvPr/>
          </p:nvSpPr>
          <p:spPr bwMode="auto">
            <a:xfrm>
              <a:off x="1869" y="1798"/>
              <a:ext cx="1" cy="189"/>
            </a:xfrm>
            <a:custGeom>
              <a:avLst/>
              <a:gdLst>
                <a:gd name="T0" fmla="*/ 0 w 1"/>
                <a:gd name="T1" fmla="*/ 0 h 495"/>
                <a:gd name="T2" fmla="*/ 0 w 1"/>
                <a:gd name="T3" fmla="*/ 495 h 495"/>
                <a:gd name="T4" fmla="*/ 0 60000 65536"/>
                <a:gd name="T5" fmla="*/ 0 60000 65536"/>
                <a:gd name="T6" fmla="*/ 0 w 1"/>
                <a:gd name="T7" fmla="*/ 0 h 495"/>
                <a:gd name="T8" fmla="*/ 1 w 1"/>
                <a:gd name="T9" fmla="*/ 495 h 49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95">
                  <a:moveTo>
                    <a:pt x="0" y="0"/>
                  </a:moveTo>
                  <a:lnTo>
                    <a:pt x="0" y="495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29" name="Freeform 22"/>
            <p:cNvSpPr>
              <a:spLocks/>
            </p:cNvSpPr>
            <p:nvPr/>
          </p:nvSpPr>
          <p:spPr bwMode="auto">
            <a:xfrm>
              <a:off x="1984" y="2439"/>
              <a:ext cx="776" cy="1062"/>
            </a:xfrm>
            <a:custGeom>
              <a:avLst/>
              <a:gdLst>
                <a:gd name="T0" fmla="*/ 0 w 2"/>
                <a:gd name="T1" fmla="*/ 0 h 752"/>
                <a:gd name="T2" fmla="*/ 2 w 2"/>
                <a:gd name="T3" fmla="*/ 752 h 752"/>
                <a:gd name="T4" fmla="*/ 0 60000 65536"/>
                <a:gd name="T5" fmla="*/ 0 60000 65536"/>
                <a:gd name="T6" fmla="*/ 0 w 2"/>
                <a:gd name="T7" fmla="*/ 0 h 752"/>
                <a:gd name="T8" fmla="*/ 2 w 2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752">
                  <a:moveTo>
                    <a:pt x="0" y="0"/>
                  </a:moveTo>
                  <a:lnTo>
                    <a:pt x="2" y="752"/>
                  </a:lnTo>
                </a:path>
              </a:pathLst>
            </a:custGeom>
            <a:solidFill>
              <a:srgbClr val="FFFFFF"/>
            </a:solidFill>
            <a:ln w="28575" cmpd="sng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30" name="Freeform 23"/>
            <p:cNvSpPr>
              <a:spLocks/>
            </p:cNvSpPr>
            <p:nvPr/>
          </p:nvSpPr>
          <p:spPr bwMode="auto">
            <a:xfrm>
              <a:off x="1499" y="2443"/>
              <a:ext cx="265" cy="880"/>
            </a:xfrm>
            <a:custGeom>
              <a:avLst/>
              <a:gdLst>
                <a:gd name="T0" fmla="*/ 722 w 722"/>
                <a:gd name="T1" fmla="*/ 0 h 2515"/>
                <a:gd name="T2" fmla="*/ 678 w 722"/>
                <a:gd name="T3" fmla="*/ 189 h 2515"/>
                <a:gd name="T4" fmla="*/ 0 w 722"/>
                <a:gd name="T5" fmla="*/ 2515 h 2515"/>
                <a:gd name="T6" fmla="*/ 0 60000 65536"/>
                <a:gd name="T7" fmla="*/ 0 60000 65536"/>
                <a:gd name="T8" fmla="*/ 0 60000 65536"/>
                <a:gd name="T9" fmla="*/ 0 w 722"/>
                <a:gd name="T10" fmla="*/ 0 h 2515"/>
                <a:gd name="T11" fmla="*/ 722 w 722"/>
                <a:gd name="T12" fmla="*/ 2515 h 25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2515">
                  <a:moveTo>
                    <a:pt x="722" y="0"/>
                  </a:moveTo>
                  <a:lnTo>
                    <a:pt x="678" y="189"/>
                  </a:lnTo>
                  <a:lnTo>
                    <a:pt x="0" y="2515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31" name="Freeform 24"/>
            <p:cNvSpPr>
              <a:spLocks/>
            </p:cNvSpPr>
            <p:nvPr/>
          </p:nvSpPr>
          <p:spPr bwMode="auto">
            <a:xfrm>
              <a:off x="1869" y="2443"/>
              <a:ext cx="901" cy="1430"/>
            </a:xfrm>
            <a:custGeom>
              <a:avLst/>
              <a:gdLst>
                <a:gd name="T0" fmla="*/ 0 w 2"/>
                <a:gd name="T1" fmla="*/ 0 h 752"/>
                <a:gd name="T2" fmla="*/ 2 w 2"/>
                <a:gd name="T3" fmla="*/ 752 h 752"/>
                <a:gd name="T4" fmla="*/ 0 60000 65536"/>
                <a:gd name="T5" fmla="*/ 0 60000 65536"/>
                <a:gd name="T6" fmla="*/ 0 w 2"/>
                <a:gd name="T7" fmla="*/ 0 h 752"/>
                <a:gd name="T8" fmla="*/ 2 w 2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752">
                  <a:moveTo>
                    <a:pt x="0" y="0"/>
                  </a:moveTo>
                  <a:lnTo>
                    <a:pt x="2" y="752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32" name="Text Box 25"/>
            <p:cNvSpPr txBox="1">
              <a:spLocks noChangeArrowheads="1"/>
            </p:cNvSpPr>
            <p:nvPr/>
          </p:nvSpPr>
          <p:spPr bwMode="auto">
            <a:xfrm>
              <a:off x="2876" y="1185"/>
              <a:ext cx="860" cy="207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400" b="1">
                  <a:solidFill>
                    <a:srgbClr val="FF0000"/>
                  </a:solidFill>
                </a:rPr>
                <a:t>ANAPLASIA ?</a:t>
              </a:r>
              <a:endParaRPr lang="en-GB" sz="3200"/>
            </a:p>
          </p:txBody>
        </p:sp>
        <p:sp>
          <p:nvSpPr>
            <p:cNvPr id="68633" name="Text Box 26"/>
            <p:cNvSpPr txBox="1">
              <a:spLocks noChangeArrowheads="1"/>
            </p:cNvSpPr>
            <p:nvPr/>
          </p:nvSpPr>
          <p:spPr bwMode="auto">
            <a:xfrm>
              <a:off x="960" y="1208"/>
              <a:ext cx="882" cy="195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r>
                <a:rPr lang="en-GB" sz="1200" b="1">
                  <a:solidFill>
                    <a:srgbClr val="FF0000"/>
                  </a:solidFill>
                </a:rPr>
                <a:t>diffuse anaplasia</a:t>
              </a:r>
              <a:endParaRPr lang="en-GB" sz="3200"/>
            </a:p>
          </p:txBody>
        </p:sp>
        <p:sp>
          <p:nvSpPr>
            <p:cNvPr id="68634" name="Text Box 27"/>
            <p:cNvSpPr txBox="1">
              <a:spLocks noChangeArrowheads="1"/>
            </p:cNvSpPr>
            <p:nvPr/>
          </p:nvSpPr>
          <p:spPr bwMode="auto">
            <a:xfrm>
              <a:off x="2717" y="1581"/>
              <a:ext cx="1270" cy="165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ctr"/>
              <a:r>
                <a:rPr lang="en-GB" sz="1200" b="1">
                  <a:solidFill>
                    <a:srgbClr val="FF0000"/>
                  </a:solidFill>
                </a:rPr>
                <a:t>no or focal anaplasia</a:t>
              </a:r>
              <a:endParaRPr lang="en-GB" sz="3200"/>
            </a:p>
          </p:txBody>
        </p:sp>
        <p:sp>
          <p:nvSpPr>
            <p:cNvPr id="68635" name="Freeform 28"/>
            <p:cNvSpPr>
              <a:spLocks/>
            </p:cNvSpPr>
            <p:nvPr/>
          </p:nvSpPr>
          <p:spPr bwMode="auto">
            <a:xfrm>
              <a:off x="3352" y="2202"/>
              <a:ext cx="794" cy="275"/>
            </a:xfrm>
            <a:custGeom>
              <a:avLst/>
              <a:gdLst>
                <a:gd name="T0" fmla="*/ 0 w 2"/>
                <a:gd name="T1" fmla="*/ 0 h 752"/>
                <a:gd name="T2" fmla="*/ 2 w 2"/>
                <a:gd name="T3" fmla="*/ 752 h 752"/>
                <a:gd name="T4" fmla="*/ 0 60000 65536"/>
                <a:gd name="T5" fmla="*/ 0 60000 65536"/>
                <a:gd name="T6" fmla="*/ 0 w 2"/>
                <a:gd name="T7" fmla="*/ 0 h 752"/>
                <a:gd name="T8" fmla="*/ 2 w 2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752">
                  <a:moveTo>
                    <a:pt x="0" y="0"/>
                  </a:moveTo>
                  <a:lnTo>
                    <a:pt x="2" y="752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36" name="Freeform 29"/>
            <p:cNvSpPr>
              <a:spLocks/>
            </p:cNvSpPr>
            <p:nvPr/>
          </p:nvSpPr>
          <p:spPr bwMode="auto">
            <a:xfrm>
              <a:off x="4149" y="2470"/>
              <a:ext cx="1" cy="1410"/>
            </a:xfrm>
            <a:custGeom>
              <a:avLst/>
              <a:gdLst>
                <a:gd name="T0" fmla="*/ 0 w 2"/>
                <a:gd name="T1" fmla="*/ 10 h 3690"/>
                <a:gd name="T2" fmla="*/ 2 w 2"/>
                <a:gd name="T3" fmla="*/ 0 h 3690"/>
                <a:gd name="T4" fmla="*/ 2 w 2"/>
                <a:gd name="T5" fmla="*/ 3690 h 3690"/>
                <a:gd name="T6" fmla="*/ 0 60000 65536"/>
                <a:gd name="T7" fmla="*/ 0 60000 65536"/>
                <a:gd name="T8" fmla="*/ 0 60000 65536"/>
                <a:gd name="T9" fmla="*/ 0 w 2"/>
                <a:gd name="T10" fmla="*/ 0 h 3690"/>
                <a:gd name="T11" fmla="*/ 2 w 2"/>
                <a:gd name="T12" fmla="*/ 3690 h 36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690">
                  <a:moveTo>
                    <a:pt x="0" y="10"/>
                  </a:moveTo>
                  <a:lnTo>
                    <a:pt x="2" y="0"/>
                  </a:lnTo>
                  <a:lnTo>
                    <a:pt x="2" y="369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37" name="Freeform 30"/>
            <p:cNvSpPr>
              <a:spLocks/>
            </p:cNvSpPr>
            <p:nvPr/>
          </p:nvSpPr>
          <p:spPr bwMode="auto">
            <a:xfrm>
              <a:off x="4041" y="3866"/>
              <a:ext cx="109" cy="2"/>
            </a:xfrm>
            <a:custGeom>
              <a:avLst/>
              <a:gdLst>
                <a:gd name="T0" fmla="*/ 0 w 299"/>
                <a:gd name="T1" fmla="*/ 3 h 3"/>
                <a:gd name="T2" fmla="*/ 299 w 299"/>
                <a:gd name="T3" fmla="*/ 0 h 3"/>
                <a:gd name="T4" fmla="*/ 0 60000 65536"/>
                <a:gd name="T5" fmla="*/ 0 60000 65536"/>
                <a:gd name="T6" fmla="*/ 0 w 299"/>
                <a:gd name="T7" fmla="*/ 0 h 3"/>
                <a:gd name="T8" fmla="*/ 299 w 299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9" h="3">
                  <a:moveTo>
                    <a:pt x="0" y="3"/>
                  </a:moveTo>
                  <a:lnTo>
                    <a:pt x="299" y="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38" name="Freeform 31"/>
            <p:cNvSpPr>
              <a:spLocks/>
            </p:cNvSpPr>
            <p:nvPr/>
          </p:nvSpPr>
          <p:spPr bwMode="auto">
            <a:xfrm>
              <a:off x="652" y="3841"/>
              <a:ext cx="333" cy="2"/>
            </a:xfrm>
            <a:custGeom>
              <a:avLst/>
              <a:gdLst>
                <a:gd name="T0" fmla="*/ 0 w 908"/>
                <a:gd name="T1" fmla="*/ 0 h 3"/>
                <a:gd name="T2" fmla="*/ 908 w 908"/>
                <a:gd name="T3" fmla="*/ 3 h 3"/>
                <a:gd name="T4" fmla="*/ 0 60000 65536"/>
                <a:gd name="T5" fmla="*/ 0 60000 65536"/>
                <a:gd name="T6" fmla="*/ 0 w 908"/>
                <a:gd name="T7" fmla="*/ 0 h 3"/>
                <a:gd name="T8" fmla="*/ 908 w 908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08" h="3">
                  <a:moveTo>
                    <a:pt x="0" y="0"/>
                  </a:moveTo>
                  <a:lnTo>
                    <a:pt x="908" y="3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39" name="Freeform 32"/>
            <p:cNvSpPr>
              <a:spLocks/>
            </p:cNvSpPr>
            <p:nvPr/>
          </p:nvSpPr>
          <p:spPr bwMode="auto">
            <a:xfrm>
              <a:off x="649" y="1294"/>
              <a:ext cx="246" cy="0"/>
            </a:xfrm>
            <a:custGeom>
              <a:avLst/>
              <a:gdLst>
                <a:gd name="T0" fmla="*/ 667 w 667"/>
                <a:gd name="T1" fmla="*/ 0 h 1"/>
                <a:gd name="T2" fmla="*/ 0 w 667"/>
                <a:gd name="T3" fmla="*/ 0 h 1"/>
                <a:gd name="T4" fmla="*/ 0 60000 65536"/>
                <a:gd name="T5" fmla="*/ 0 60000 65536"/>
                <a:gd name="T6" fmla="*/ 0 w 667"/>
                <a:gd name="T7" fmla="*/ 0 h 1"/>
                <a:gd name="T8" fmla="*/ 667 w 66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7" h="1">
                  <a:moveTo>
                    <a:pt x="667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chemeClr val="folHlink"/>
              </a:solidFill>
              <a:round/>
              <a:headEnd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40" name="Line 33"/>
            <p:cNvSpPr>
              <a:spLocks noChangeShapeType="1"/>
            </p:cNvSpPr>
            <p:nvPr/>
          </p:nvSpPr>
          <p:spPr bwMode="auto">
            <a:xfrm>
              <a:off x="659" y="1294"/>
              <a:ext cx="0" cy="254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41" name="Line 34"/>
            <p:cNvSpPr>
              <a:spLocks noChangeShapeType="1"/>
            </p:cNvSpPr>
            <p:nvPr/>
          </p:nvSpPr>
          <p:spPr bwMode="auto">
            <a:xfrm>
              <a:off x="2183" y="2439"/>
              <a:ext cx="577" cy="51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42" name="Line 35"/>
            <p:cNvSpPr>
              <a:spLocks noChangeShapeType="1"/>
            </p:cNvSpPr>
            <p:nvPr/>
          </p:nvSpPr>
          <p:spPr bwMode="auto">
            <a:xfrm>
              <a:off x="2080" y="2448"/>
              <a:ext cx="673" cy="76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43" name="Line 36"/>
            <p:cNvSpPr>
              <a:spLocks noChangeShapeType="1"/>
            </p:cNvSpPr>
            <p:nvPr/>
          </p:nvSpPr>
          <p:spPr bwMode="auto">
            <a:xfrm>
              <a:off x="3355" y="2194"/>
              <a:ext cx="0" cy="2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44" name="Line 37"/>
            <p:cNvSpPr>
              <a:spLocks noChangeShapeType="1"/>
            </p:cNvSpPr>
            <p:nvPr/>
          </p:nvSpPr>
          <p:spPr bwMode="auto">
            <a:xfrm>
              <a:off x="3355" y="1438"/>
              <a:ext cx="0" cy="13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45" name="Rectangle 38"/>
            <p:cNvSpPr>
              <a:spLocks noChangeArrowheads="1"/>
            </p:cNvSpPr>
            <p:nvPr/>
          </p:nvSpPr>
          <p:spPr bwMode="auto">
            <a:xfrm>
              <a:off x="3959" y="1200"/>
              <a:ext cx="1544" cy="183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r>
                <a:rPr lang="en-GB" sz="1200" b="1">
                  <a:solidFill>
                    <a:srgbClr val="FF0000"/>
                  </a:solidFill>
                </a:rPr>
                <a:t>Quantification of regression</a:t>
              </a:r>
              <a:endParaRPr lang="en-GB" sz="2800" b="1"/>
            </a:p>
          </p:txBody>
        </p:sp>
        <p:sp>
          <p:nvSpPr>
            <p:cNvPr id="68646" name="Line 39"/>
            <p:cNvSpPr>
              <a:spLocks noChangeShapeType="1"/>
            </p:cNvSpPr>
            <p:nvPr/>
          </p:nvSpPr>
          <p:spPr bwMode="auto">
            <a:xfrm flipH="1">
              <a:off x="3782" y="1284"/>
              <a:ext cx="133" cy="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9" name="Gruppierung 48"/>
          <p:cNvGrpSpPr/>
          <p:nvPr/>
        </p:nvGrpSpPr>
        <p:grpSpPr>
          <a:xfrm>
            <a:off x="1051255" y="6061768"/>
            <a:ext cx="7550844" cy="546412"/>
            <a:chOff x="1352885" y="5790234"/>
            <a:chExt cx="7550844" cy="54641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40" name="Picture 6" descr="Regressive W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52831" y="5798907"/>
              <a:ext cx="658443" cy="493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1" name="Picture 8" descr="BLAST PRED"/>
            <p:cNvPicPr>
              <a:picLocks noChangeAspect="1" noChangeArrowheads="1"/>
            </p:cNvPicPr>
            <p:nvPr/>
          </p:nvPicPr>
          <p:blipFill>
            <a:blip r:embed="rId3"/>
            <a:srcRect r="77074" b="76308"/>
            <a:stretch>
              <a:fillRect/>
            </a:stretch>
          </p:blipFill>
          <p:spPr bwMode="auto">
            <a:xfrm>
              <a:off x="1352885" y="5790234"/>
              <a:ext cx="629406" cy="489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2" name="Picture 9" descr="epiADWT"/>
            <p:cNvPicPr>
              <a:picLocks noChangeAspect="1" noChangeArrowheads="1"/>
            </p:cNvPicPr>
            <p:nvPr/>
          </p:nvPicPr>
          <p:blipFill>
            <a:blip r:embed="rId4"/>
            <a:srcRect l="13274" t="24968" r="56638" b="46957"/>
            <a:stretch>
              <a:fillRect/>
            </a:stretch>
          </p:blipFill>
          <p:spPr bwMode="auto">
            <a:xfrm>
              <a:off x="5765647" y="5805860"/>
              <a:ext cx="690578" cy="485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3" name="Picture 10" descr="1 RMB diff"/>
            <p:cNvPicPr>
              <a:picLocks noChangeAspect="1" noChangeArrowheads="1"/>
            </p:cNvPicPr>
            <p:nvPr/>
          </p:nvPicPr>
          <p:blipFill>
            <a:blip r:embed="rId5"/>
            <a:srcRect l="80225" t="13663" b="65935"/>
            <a:stretch>
              <a:fillRect/>
            </a:stretch>
          </p:blipFill>
          <p:spPr bwMode="auto">
            <a:xfrm>
              <a:off x="7293749" y="5798907"/>
              <a:ext cx="646722" cy="502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4" name="Picture 11" descr="Kidney_Wilms3"/>
            <p:cNvPicPr>
              <a:picLocks noChangeAspect="1" noChangeArrowheads="1"/>
            </p:cNvPicPr>
            <p:nvPr/>
          </p:nvPicPr>
          <p:blipFill>
            <a:blip r:embed="rId6"/>
            <a:srcRect l="34052" t="24042" r="45139" b="53140"/>
            <a:stretch>
              <a:fillRect/>
            </a:stretch>
          </p:blipFill>
          <p:spPr bwMode="auto">
            <a:xfrm>
              <a:off x="4271635" y="5797099"/>
              <a:ext cx="600738" cy="494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48" name="Textfeld 47"/>
            <p:cNvSpPr txBox="1"/>
            <p:nvPr/>
          </p:nvSpPr>
          <p:spPr>
            <a:xfrm>
              <a:off x="1955416" y="6075036"/>
              <a:ext cx="6948313" cy="2616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0"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Blastemal	             regressive	    mixed	                     epithelial	            stromal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616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150B7-8503-DC4E-82A9-A29096E95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old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DDA5CF-B9DF-C44C-9A1B-E7477054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176" y="945931"/>
            <a:ext cx="4022127" cy="55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43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/>
              <a:t>Histology</a:t>
            </a:r>
          </a:p>
        </p:txBody>
      </p:sp>
      <p:grpSp>
        <p:nvGrpSpPr>
          <p:cNvPr id="16827" name="Group 443"/>
          <p:cNvGrpSpPr>
            <a:grpSpLocks/>
          </p:cNvGrpSpPr>
          <p:nvPr/>
        </p:nvGrpSpPr>
        <p:grpSpPr bwMode="auto">
          <a:xfrm>
            <a:off x="696913" y="1584936"/>
            <a:ext cx="7259637" cy="4527550"/>
            <a:chOff x="439" y="890"/>
            <a:chExt cx="4573" cy="2852"/>
          </a:xfrm>
        </p:grpSpPr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2473" y="890"/>
              <a:ext cx="24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x-none"/>
                <a:t>preop. chemotherapy    primary surgery</a:t>
              </a:r>
            </a:p>
          </p:txBody>
        </p:sp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4819" y="3530"/>
              <a:ext cx="1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x-none"/>
                <a:t>%</a:t>
              </a:r>
            </a:p>
          </p:txBody>
        </p:sp>
        <p:sp>
          <p:nvSpPr>
            <p:cNvPr id="16583" name="Line 199"/>
            <p:cNvSpPr>
              <a:spLocks noChangeShapeType="1"/>
            </p:cNvSpPr>
            <p:nvPr/>
          </p:nvSpPr>
          <p:spPr bwMode="auto">
            <a:xfrm flipV="1">
              <a:off x="3780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84" name="Line 200"/>
            <p:cNvSpPr>
              <a:spLocks noChangeShapeType="1"/>
            </p:cNvSpPr>
            <p:nvPr/>
          </p:nvSpPr>
          <p:spPr bwMode="auto">
            <a:xfrm flipV="1">
              <a:off x="3932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85" name="Line 201"/>
            <p:cNvSpPr>
              <a:spLocks noChangeShapeType="1"/>
            </p:cNvSpPr>
            <p:nvPr/>
          </p:nvSpPr>
          <p:spPr bwMode="auto">
            <a:xfrm flipV="1">
              <a:off x="4085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86" name="Line 202"/>
            <p:cNvSpPr>
              <a:spLocks noChangeShapeType="1"/>
            </p:cNvSpPr>
            <p:nvPr/>
          </p:nvSpPr>
          <p:spPr bwMode="auto">
            <a:xfrm flipV="1">
              <a:off x="4237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87" name="Line 203"/>
            <p:cNvSpPr>
              <a:spLocks noChangeShapeType="1"/>
            </p:cNvSpPr>
            <p:nvPr/>
          </p:nvSpPr>
          <p:spPr bwMode="auto">
            <a:xfrm flipV="1">
              <a:off x="4390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88" name="Line 204"/>
            <p:cNvSpPr>
              <a:spLocks noChangeShapeType="1"/>
            </p:cNvSpPr>
            <p:nvPr/>
          </p:nvSpPr>
          <p:spPr bwMode="auto">
            <a:xfrm flipV="1">
              <a:off x="4542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89" name="Line 205"/>
            <p:cNvSpPr>
              <a:spLocks noChangeShapeType="1"/>
            </p:cNvSpPr>
            <p:nvPr/>
          </p:nvSpPr>
          <p:spPr bwMode="auto">
            <a:xfrm flipV="1">
              <a:off x="4695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90" name="Line 206"/>
            <p:cNvSpPr>
              <a:spLocks noChangeShapeType="1"/>
            </p:cNvSpPr>
            <p:nvPr/>
          </p:nvSpPr>
          <p:spPr bwMode="auto">
            <a:xfrm flipV="1">
              <a:off x="4847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91" name="Line 207"/>
            <p:cNvSpPr>
              <a:spLocks noChangeShapeType="1"/>
            </p:cNvSpPr>
            <p:nvPr/>
          </p:nvSpPr>
          <p:spPr bwMode="auto">
            <a:xfrm flipV="1">
              <a:off x="4999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93" name="Line 209"/>
            <p:cNvSpPr>
              <a:spLocks noChangeShapeType="1"/>
            </p:cNvSpPr>
            <p:nvPr/>
          </p:nvSpPr>
          <p:spPr bwMode="auto">
            <a:xfrm flipV="1">
              <a:off x="3724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95" name="Line 211"/>
            <p:cNvSpPr>
              <a:spLocks noChangeShapeType="1"/>
            </p:cNvSpPr>
            <p:nvPr/>
          </p:nvSpPr>
          <p:spPr bwMode="auto">
            <a:xfrm flipV="1">
              <a:off x="3877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96" name="Line 212"/>
            <p:cNvSpPr>
              <a:spLocks noChangeShapeType="1"/>
            </p:cNvSpPr>
            <p:nvPr/>
          </p:nvSpPr>
          <p:spPr bwMode="auto">
            <a:xfrm flipV="1">
              <a:off x="4029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97" name="Line 213"/>
            <p:cNvSpPr>
              <a:spLocks noChangeShapeType="1"/>
            </p:cNvSpPr>
            <p:nvPr/>
          </p:nvSpPr>
          <p:spPr bwMode="auto">
            <a:xfrm flipV="1">
              <a:off x="4181" y="3306"/>
              <a:ext cx="209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98" name="Line 214"/>
            <p:cNvSpPr>
              <a:spLocks noChangeShapeType="1"/>
            </p:cNvSpPr>
            <p:nvPr/>
          </p:nvSpPr>
          <p:spPr bwMode="auto">
            <a:xfrm flipV="1">
              <a:off x="4334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99" name="Line 215"/>
            <p:cNvSpPr>
              <a:spLocks noChangeShapeType="1"/>
            </p:cNvSpPr>
            <p:nvPr/>
          </p:nvSpPr>
          <p:spPr bwMode="auto">
            <a:xfrm flipV="1">
              <a:off x="4486" y="3306"/>
              <a:ext cx="209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0" name="Line 216"/>
            <p:cNvSpPr>
              <a:spLocks noChangeShapeType="1"/>
            </p:cNvSpPr>
            <p:nvPr/>
          </p:nvSpPr>
          <p:spPr bwMode="auto">
            <a:xfrm flipV="1">
              <a:off x="4639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1" name="Line 217"/>
            <p:cNvSpPr>
              <a:spLocks noChangeShapeType="1"/>
            </p:cNvSpPr>
            <p:nvPr/>
          </p:nvSpPr>
          <p:spPr bwMode="auto">
            <a:xfrm flipV="1">
              <a:off x="4791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2" name="Line 218"/>
            <p:cNvSpPr>
              <a:spLocks noChangeShapeType="1"/>
            </p:cNvSpPr>
            <p:nvPr/>
          </p:nvSpPr>
          <p:spPr bwMode="auto">
            <a:xfrm flipV="1">
              <a:off x="3780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3" name="Line 219"/>
            <p:cNvSpPr>
              <a:spLocks noChangeShapeType="1"/>
            </p:cNvSpPr>
            <p:nvPr/>
          </p:nvSpPr>
          <p:spPr bwMode="auto">
            <a:xfrm flipV="1">
              <a:off x="3606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4" name="Line 220"/>
            <p:cNvSpPr>
              <a:spLocks noChangeShapeType="1"/>
            </p:cNvSpPr>
            <p:nvPr/>
          </p:nvSpPr>
          <p:spPr bwMode="auto">
            <a:xfrm flipV="1">
              <a:off x="3432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5" name="Line 221"/>
            <p:cNvSpPr>
              <a:spLocks noChangeShapeType="1"/>
            </p:cNvSpPr>
            <p:nvPr/>
          </p:nvSpPr>
          <p:spPr bwMode="auto">
            <a:xfrm flipV="1">
              <a:off x="3257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6" name="Line 222"/>
            <p:cNvSpPr>
              <a:spLocks noChangeShapeType="1"/>
            </p:cNvSpPr>
            <p:nvPr/>
          </p:nvSpPr>
          <p:spPr bwMode="auto">
            <a:xfrm flipV="1">
              <a:off x="3083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7" name="Line 223"/>
            <p:cNvSpPr>
              <a:spLocks noChangeShapeType="1"/>
            </p:cNvSpPr>
            <p:nvPr/>
          </p:nvSpPr>
          <p:spPr bwMode="auto">
            <a:xfrm flipV="1">
              <a:off x="2909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8" name="Line 224"/>
            <p:cNvSpPr>
              <a:spLocks noChangeShapeType="1"/>
            </p:cNvSpPr>
            <p:nvPr/>
          </p:nvSpPr>
          <p:spPr bwMode="auto">
            <a:xfrm flipV="1">
              <a:off x="2735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09" name="Line 225"/>
            <p:cNvSpPr>
              <a:spLocks noChangeShapeType="1"/>
            </p:cNvSpPr>
            <p:nvPr/>
          </p:nvSpPr>
          <p:spPr bwMode="auto">
            <a:xfrm flipV="1">
              <a:off x="2560" y="1097"/>
              <a:ext cx="0" cy="2209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0" name="Line 226"/>
            <p:cNvSpPr>
              <a:spLocks noChangeShapeType="1"/>
            </p:cNvSpPr>
            <p:nvPr/>
          </p:nvSpPr>
          <p:spPr bwMode="auto">
            <a:xfrm flipV="1">
              <a:off x="3572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1" name="Line 227"/>
            <p:cNvSpPr>
              <a:spLocks noChangeShapeType="1"/>
            </p:cNvSpPr>
            <p:nvPr/>
          </p:nvSpPr>
          <p:spPr bwMode="auto">
            <a:xfrm flipV="1">
              <a:off x="3397" y="3306"/>
              <a:ext cx="209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2" name="Line 228"/>
            <p:cNvSpPr>
              <a:spLocks noChangeShapeType="1"/>
            </p:cNvSpPr>
            <p:nvPr/>
          </p:nvSpPr>
          <p:spPr bwMode="auto">
            <a:xfrm flipV="1">
              <a:off x="3223" y="3306"/>
              <a:ext cx="209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3" name="Line 229"/>
            <p:cNvSpPr>
              <a:spLocks noChangeShapeType="1"/>
            </p:cNvSpPr>
            <p:nvPr/>
          </p:nvSpPr>
          <p:spPr bwMode="auto">
            <a:xfrm flipV="1">
              <a:off x="3049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4" name="Line 230"/>
            <p:cNvSpPr>
              <a:spLocks noChangeShapeType="1"/>
            </p:cNvSpPr>
            <p:nvPr/>
          </p:nvSpPr>
          <p:spPr bwMode="auto">
            <a:xfrm flipV="1">
              <a:off x="2875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5" name="Line 231"/>
            <p:cNvSpPr>
              <a:spLocks noChangeShapeType="1"/>
            </p:cNvSpPr>
            <p:nvPr/>
          </p:nvSpPr>
          <p:spPr bwMode="auto">
            <a:xfrm flipV="1">
              <a:off x="2701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6" name="Line 232"/>
            <p:cNvSpPr>
              <a:spLocks noChangeShapeType="1"/>
            </p:cNvSpPr>
            <p:nvPr/>
          </p:nvSpPr>
          <p:spPr bwMode="auto">
            <a:xfrm flipV="1">
              <a:off x="2526" y="3306"/>
              <a:ext cx="209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7" name="Line 233"/>
            <p:cNvSpPr>
              <a:spLocks noChangeShapeType="1"/>
            </p:cNvSpPr>
            <p:nvPr/>
          </p:nvSpPr>
          <p:spPr bwMode="auto">
            <a:xfrm flipV="1">
              <a:off x="2352" y="3306"/>
              <a:ext cx="208" cy="2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8" name="Line 234"/>
            <p:cNvSpPr>
              <a:spLocks noChangeShapeType="1"/>
            </p:cNvSpPr>
            <p:nvPr/>
          </p:nvSpPr>
          <p:spPr bwMode="auto">
            <a:xfrm>
              <a:off x="2560" y="3306"/>
              <a:ext cx="2439" cy="0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19" name="Line 235"/>
            <p:cNvSpPr>
              <a:spLocks noChangeShapeType="1"/>
            </p:cNvSpPr>
            <p:nvPr/>
          </p:nvSpPr>
          <p:spPr bwMode="auto">
            <a:xfrm flipV="1">
              <a:off x="4999" y="1097"/>
              <a:ext cx="0" cy="2209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20" name="Line 236"/>
            <p:cNvSpPr>
              <a:spLocks noChangeShapeType="1"/>
            </p:cNvSpPr>
            <p:nvPr/>
          </p:nvSpPr>
          <p:spPr bwMode="auto">
            <a:xfrm flipH="1">
              <a:off x="2560" y="1097"/>
              <a:ext cx="2439" cy="0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21" name="Line 237"/>
            <p:cNvSpPr>
              <a:spLocks noChangeShapeType="1"/>
            </p:cNvSpPr>
            <p:nvPr/>
          </p:nvSpPr>
          <p:spPr bwMode="auto">
            <a:xfrm>
              <a:off x="2560" y="1097"/>
              <a:ext cx="0" cy="2209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22" name="Line 238"/>
            <p:cNvSpPr>
              <a:spLocks noChangeShapeType="1"/>
            </p:cNvSpPr>
            <p:nvPr/>
          </p:nvSpPr>
          <p:spPr bwMode="auto">
            <a:xfrm flipH="1">
              <a:off x="2352" y="3306"/>
              <a:ext cx="208" cy="22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25" name="Line 241"/>
            <p:cNvSpPr>
              <a:spLocks noChangeShapeType="1"/>
            </p:cNvSpPr>
            <p:nvPr/>
          </p:nvSpPr>
          <p:spPr bwMode="auto">
            <a:xfrm>
              <a:off x="2560" y="1097"/>
              <a:ext cx="0" cy="2209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26" name="Line 242"/>
            <p:cNvSpPr>
              <a:spLocks noChangeShapeType="1"/>
            </p:cNvSpPr>
            <p:nvPr/>
          </p:nvSpPr>
          <p:spPr bwMode="auto">
            <a:xfrm>
              <a:off x="2560" y="3306"/>
              <a:ext cx="2439" cy="0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27" name="Line 243"/>
            <p:cNvSpPr>
              <a:spLocks noChangeShapeType="1"/>
            </p:cNvSpPr>
            <p:nvPr/>
          </p:nvSpPr>
          <p:spPr bwMode="auto">
            <a:xfrm flipH="1">
              <a:off x="4791" y="3306"/>
              <a:ext cx="208" cy="22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28" name="Line 244"/>
            <p:cNvSpPr>
              <a:spLocks noChangeShapeType="1"/>
            </p:cNvSpPr>
            <p:nvPr/>
          </p:nvSpPr>
          <p:spPr bwMode="auto">
            <a:xfrm flipH="1">
              <a:off x="2352" y="3527"/>
              <a:ext cx="2439" cy="0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29" name="Line 245"/>
            <p:cNvSpPr>
              <a:spLocks noChangeShapeType="1"/>
            </p:cNvSpPr>
            <p:nvPr/>
          </p:nvSpPr>
          <p:spPr bwMode="auto">
            <a:xfrm flipV="1">
              <a:off x="2352" y="3306"/>
              <a:ext cx="208" cy="22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30" name="Line 246"/>
            <p:cNvSpPr>
              <a:spLocks noChangeShapeType="1"/>
            </p:cNvSpPr>
            <p:nvPr/>
          </p:nvSpPr>
          <p:spPr bwMode="auto">
            <a:xfrm flipV="1">
              <a:off x="3572" y="3306"/>
              <a:ext cx="208" cy="22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31" name="Line 247"/>
            <p:cNvSpPr>
              <a:spLocks noChangeShapeType="1"/>
            </p:cNvSpPr>
            <p:nvPr/>
          </p:nvSpPr>
          <p:spPr bwMode="auto">
            <a:xfrm flipV="1">
              <a:off x="3780" y="1097"/>
              <a:ext cx="0" cy="2209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32" name="Line 248"/>
            <p:cNvSpPr>
              <a:spLocks noChangeShapeType="1"/>
            </p:cNvSpPr>
            <p:nvPr/>
          </p:nvSpPr>
          <p:spPr bwMode="auto">
            <a:xfrm flipV="1">
              <a:off x="3572" y="3306"/>
              <a:ext cx="208" cy="22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33" name="Line 249"/>
            <p:cNvSpPr>
              <a:spLocks noChangeShapeType="1"/>
            </p:cNvSpPr>
            <p:nvPr/>
          </p:nvSpPr>
          <p:spPr bwMode="auto">
            <a:xfrm flipV="1">
              <a:off x="3780" y="1097"/>
              <a:ext cx="0" cy="2209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34" name="Rectangle 250"/>
            <p:cNvSpPr>
              <a:spLocks noChangeArrowheads="1"/>
            </p:cNvSpPr>
            <p:nvPr/>
          </p:nvSpPr>
          <p:spPr bwMode="auto">
            <a:xfrm>
              <a:off x="3463" y="1269"/>
              <a:ext cx="6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3</a:t>
              </a:r>
              <a:endParaRPr lang="de-DE" altLang="x-none" sz="1800"/>
            </a:p>
          </p:txBody>
        </p:sp>
        <p:sp>
          <p:nvSpPr>
            <p:cNvPr id="16635" name="Rectangle 251"/>
            <p:cNvSpPr>
              <a:spLocks noChangeArrowheads="1"/>
            </p:cNvSpPr>
            <p:nvPr/>
          </p:nvSpPr>
          <p:spPr bwMode="auto">
            <a:xfrm>
              <a:off x="3464" y="1469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0,7</a:t>
              </a:r>
              <a:endParaRPr lang="de-DE" altLang="x-none" sz="1800"/>
            </a:p>
          </p:txBody>
        </p:sp>
        <p:sp>
          <p:nvSpPr>
            <p:cNvPr id="16636" name="Rectangle 252"/>
            <p:cNvSpPr>
              <a:spLocks noChangeArrowheads="1"/>
            </p:cNvSpPr>
            <p:nvPr/>
          </p:nvSpPr>
          <p:spPr bwMode="auto">
            <a:xfrm>
              <a:off x="3474" y="1670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0,4</a:t>
              </a:r>
              <a:endParaRPr lang="de-DE" altLang="x-none" sz="1800"/>
            </a:p>
          </p:txBody>
        </p:sp>
        <p:sp>
          <p:nvSpPr>
            <p:cNvPr id="16637" name="Rectangle 253"/>
            <p:cNvSpPr>
              <a:spLocks noChangeArrowheads="1"/>
            </p:cNvSpPr>
            <p:nvPr/>
          </p:nvSpPr>
          <p:spPr bwMode="auto">
            <a:xfrm>
              <a:off x="2386" y="1871"/>
              <a:ext cx="22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30,1</a:t>
              </a:r>
              <a:endParaRPr lang="de-DE" altLang="x-none" sz="1800"/>
            </a:p>
          </p:txBody>
        </p:sp>
        <p:sp>
          <p:nvSpPr>
            <p:cNvPr id="16638" name="Rectangle 254"/>
            <p:cNvSpPr>
              <a:spLocks noChangeArrowheads="1"/>
            </p:cNvSpPr>
            <p:nvPr/>
          </p:nvSpPr>
          <p:spPr bwMode="auto">
            <a:xfrm>
              <a:off x="3331" y="2072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4,5</a:t>
              </a:r>
              <a:endParaRPr lang="de-DE" altLang="x-none" sz="1800"/>
            </a:p>
          </p:txBody>
        </p:sp>
        <p:sp>
          <p:nvSpPr>
            <p:cNvPr id="16639" name="Rectangle 255"/>
            <p:cNvSpPr>
              <a:spLocks noChangeArrowheads="1"/>
            </p:cNvSpPr>
            <p:nvPr/>
          </p:nvSpPr>
          <p:spPr bwMode="auto">
            <a:xfrm>
              <a:off x="3171" y="2272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9,1</a:t>
              </a:r>
              <a:endParaRPr lang="de-DE" altLang="x-none" sz="1800"/>
            </a:p>
          </p:txBody>
        </p:sp>
        <p:sp>
          <p:nvSpPr>
            <p:cNvPr id="16640" name="Rectangle 256"/>
            <p:cNvSpPr>
              <a:spLocks noChangeArrowheads="1"/>
            </p:cNvSpPr>
            <p:nvPr/>
          </p:nvSpPr>
          <p:spPr bwMode="auto">
            <a:xfrm>
              <a:off x="3213" y="2473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7,9</a:t>
              </a:r>
              <a:endParaRPr lang="de-DE" altLang="x-none" sz="1800"/>
            </a:p>
          </p:txBody>
        </p:sp>
        <p:sp>
          <p:nvSpPr>
            <p:cNvPr id="16641" name="Rectangle 257"/>
            <p:cNvSpPr>
              <a:spLocks noChangeArrowheads="1"/>
            </p:cNvSpPr>
            <p:nvPr/>
          </p:nvSpPr>
          <p:spPr bwMode="auto">
            <a:xfrm>
              <a:off x="2442" y="2674"/>
              <a:ext cx="22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28,5</a:t>
              </a:r>
              <a:endParaRPr lang="de-DE" altLang="x-none" sz="1800"/>
            </a:p>
          </p:txBody>
        </p:sp>
        <p:sp>
          <p:nvSpPr>
            <p:cNvPr id="16642" name="Rectangle 258"/>
            <p:cNvSpPr>
              <a:spLocks noChangeArrowheads="1"/>
            </p:cNvSpPr>
            <p:nvPr/>
          </p:nvSpPr>
          <p:spPr bwMode="auto">
            <a:xfrm>
              <a:off x="3220" y="2875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7,7</a:t>
              </a:r>
              <a:endParaRPr lang="de-DE" altLang="x-none" sz="1800"/>
            </a:p>
          </p:txBody>
        </p:sp>
        <p:sp>
          <p:nvSpPr>
            <p:cNvPr id="16643" name="Rectangle 259"/>
            <p:cNvSpPr>
              <a:spLocks noChangeArrowheads="1"/>
            </p:cNvSpPr>
            <p:nvPr/>
          </p:nvSpPr>
          <p:spPr bwMode="auto">
            <a:xfrm>
              <a:off x="3290" y="3076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5,7</a:t>
              </a:r>
              <a:endParaRPr lang="de-DE" altLang="x-none" sz="1800"/>
            </a:p>
          </p:txBody>
        </p:sp>
        <p:sp>
          <p:nvSpPr>
            <p:cNvPr id="16644" name="Rectangle 260"/>
            <p:cNvSpPr>
              <a:spLocks noChangeArrowheads="1"/>
            </p:cNvSpPr>
            <p:nvPr/>
          </p:nvSpPr>
          <p:spPr bwMode="auto">
            <a:xfrm>
              <a:off x="3415" y="3277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2,1</a:t>
              </a:r>
              <a:endParaRPr lang="de-DE" altLang="x-none" sz="1800"/>
            </a:p>
          </p:txBody>
        </p:sp>
        <p:sp>
          <p:nvSpPr>
            <p:cNvPr id="16645" name="Rectangle 261"/>
            <p:cNvSpPr>
              <a:spLocks noChangeArrowheads="1"/>
            </p:cNvSpPr>
            <p:nvPr/>
          </p:nvSpPr>
          <p:spPr bwMode="auto">
            <a:xfrm>
              <a:off x="4096" y="1236"/>
              <a:ext cx="12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12</a:t>
              </a:r>
              <a:endParaRPr lang="de-DE" altLang="x-none" sz="1800"/>
            </a:p>
          </p:txBody>
        </p:sp>
        <p:sp>
          <p:nvSpPr>
            <p:cNvPr id="16646" name="Rectangle 262"/>
            <p:cNvSpPr>
              <a:spLocks noChangeArrowheads="1"/>
            </p:cNvSpPr>
            <p:nvPr/>
          </p:nvSpPr>
          <p:spPr bwMode="auto">
            <a:xfrm>
              <a:off x="3770" y="1436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1,3</a:t>
              </a:r>
              <a:endParaRPr lang="de-DE" altLang="x-none" sz="1800"/>
            </a:p>
          </p:txBody>
        </p:sp>
        <p:sp>
          <p:nvSpPr>
            <p:cNvPr id="16647" name="Rectangle 263"/>
            <p:cNvSpPr>
              <a:spLocks noChangeArrowheads="1"/>
            </p:cNvSpPr>
            <p:nvPr/>
          </p:nvSpPr>
          <p:spPr bwMode="auto">
            <a:xfrm>
              <a:off x="3810" y="1637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2,6</a:t>
              </a:r>
              <a:endParaRPr lang="de-DE" altLang="x-none" sz="1800"/>
            </a:p>
          </p:txBody>
        </p:sp>
        <p:sp>
          <p:nvSpPr>
            <p:cNvPr id="16648" name="Rectangle 264"/>
            <p:cNvSpPr>
              <a:spLocks noChangeArrowheads="1"/>
            </p:cNvSpPr>
            <p:nvPr/>
          </p:nvSpPr>
          <p:spPr bwMode="auto">
            <a:xfrm>
              <a:off x="4724" y="1838"/>
              <a:ext cx="22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32,6</a:t>
              </a:r>
              <a:endParaRPr lang="de-DE" altLang="x-none" sz="1800"/>
            </a:p>
          </p:txBody>
        </p:sp>
        <p:sp>
          <p:nvSpPr>
            <p:cNvPr id="16649" name="Rectangle 265"/>
            <p:cNvSpPr>
              <a:spLocks noChangeArrowheads="1"/>
            </p:cNvSpPr>
            <p:nvPr/>
          </p:nvSpPr>
          <p:spPr bwMode="auto">
            <a:xfrm>
              <a:off x="3953" y="2039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7,3</a:t>
              </a:r>
              <a:endParaRPr lang="de-DE" altLang="x-none" sz="1800"/>
            </a:p>
          </p:txBody>
        </p:sp>
        <p:sp>
          <p:nvSpPr>
            <p:cNvPr id="16650" name="Rectangle 266"/>
            <p:cNvSpPr>
              <a:spLocks noChangeArrowheads="1"/>
            </p:cNvSpPr>
            <p:nvPr/>
          </p:nvSpPr>
          <p:spPr bwMode="auto">
            <a:xfrm>
              <a:off x="4767" y="2240"/>
              <a:ext cx="12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34</a:t>
              </a:r>
              <a:endParaRPr lang="de-DE" altLang="x-none" sz="1800"/>
            </a:p>
          </p:txBody>
        </p:sp>
        <p:sp>
          <p:nvSpPr>
            <p:cNvPr id="16651" name="Rectangle 267"/>
            <p:cNvSpPr>
              <a:spLocks noChangeArrowheads="1"/>
            </p:cNvSpPr>
            <p:nvPr/>
          </p:nvSpPr>
          <p:spPr bwMode="auto">
            <a:xfrm>
              <a:off x="3770" y="2440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1,3</a:t>
              </a:r>
              <a:endParaRPr lang="de-DE" altLang="x-none" sz="1800"/>
            </a:p>
          </p:txBody>
        </p:sp>
        <p:sp>
          <p:nvSpPr>
            <p:cNvPr id="16652" name="Rectangle 268"/>
            <p:cNvSpPr>
              <a:spLocks noChangeArrowheads="1"/>
            </p:cNvSpPr>
            <p:nvPr/>
          </p:nvSpPr>
          <p:spPr bwMode="auto">
            <a:xfrm>
              <a:off x="3731" y="2641"/>
              <a:ext cx="6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0</a:t>
              </a:r>
              <a:endParaRPr lang="de-DE" altLang="x-none" sz="1800"/>
            </a:p>
          </p:txBody>
        </p:sp>
        <p:sp>
          <p:nvSpPr>
            <p:cNvPr id="16653" name="Rectangle 269"/>
            <p:cNvSpPr>
              <a:spLocks noChangeArrowheads="1"/>
            </p:cNvSpPr>
            <p:nvPr/>
          </p:nvSpPr>
          <p:spPr bwMode="auto">
            <a:xfrm>
              <a:off x="3791" y="2842"/>
              <a:ext cx="6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2</a:t>
              </a:r>
              <a:endParaRPr lang="de-DE" altLang="x-none" sz="1800"/>
            </a:p>
          </p:txBody>
        </p:sp>
        <p:sp>
          <p:nvSpPr>
            <p:cNvPr id="16654" name="Rectangle 270"/>
            <p:cNvSpPr>
              <a:spLocks noChangeArrowheads="1"/>
            </p:cNvSpPr>
            <p:nvPr/>
          </p:nvSpPr>
          <p:spPr bwMode="auto">
            <a:xfrm>
              <a:off x="3810" y="3043"/>
              <a:ext cx="16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2,6</a:t>
              </a:r>
              <a:endParaRPr lang="de-DE" altLang="x-none" sz="1800"/>
            </a:p>
          </p:txBody>
        </p:sp>
        <p:sp>
          <p:nvSpPr>
            <p:cNvPr id="16655" name="Rectangle 271"/>
            <p:cNvSpPr>
              <a:spLocks noChangeArrowheads="1"/>
            </p:cNvSpPr>
            <p:nvPr/>
          </p:nvSpPr>
          <p:spPr bwMode="auto">
            <a:xfrm>
              <a:off x="3852" y="3244"/>
              <a:ext cx="6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 b="1" i="1"/>
                <a:t>4</a:t>
              </a:r>
              <a:endParaRPr lang="de-DE" altLang="x-none" sz="1800"/>
            </a:p>
          </p:txBody>
        </p:sp>
        <p:sp>
          <p:nvSpPr>
            <p:cNvPr id="16656" name="Freeform 272"/>
            <p:cNvSpPr>
              <a:spLocks/>
            </p:cNvSpPr>
            <p:nvPr/>
          </p:nvSpPr>
          <p:spPr bwMode="auto">
            <a:xfrm>
              <a:off x="3660" y="3215"/>
              <a:ext cx="31" cy="203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1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1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57" name="Freeform 273"/>
            <p:cNvSpPr>
              <a:spLocks/>
            </p:cNvSpPr>
            <p:nvPr/>
          </p:nvSpPr>
          <p:spPr bwMode="auto">
            <a:xfrm>
              <a:off x="3660" y="3215"/>
              <a:ext cx="31" cy="203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1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1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58" name="Freeform 274"/>
            <p:cNvSpPr>
              <a:spLocks/>
            </p:cNvSpPr>
            <p:nvPr/>
          </p:nvSpPr>
          <p:spPr bwMode="auto">
            <a:xfrm>
              <a:off x="3587" y="3215"/>
              <a:ext cx="104" cy="33"/>
            </a:xfrm>
            <a:custGeom>
              <a:avLst/>
              <a:gdLst>
                <a:gd name="T0" fmla="*/ 0 w 313"/>
                <a:gd name="T1" fmla="*/ 99 h 99"/>
                <a:gd name="T2" fmla="*/ 219 w 313"/>
                <a:gd name="T3" fmla="*/ 99 h 99"/>
                <a:gd name="T4" fmla="*/ 313 w 313"/>
                <a:gd name="T5" fmla="*/ 0 h 99"/>
                <a:gd name="T6" fmla="*/ 94 w 313"/>
                <a:gd name="T7" fmla="*/ 0 h 99"/>
                <a:gd name="T8" fmla="*/ 0 w 313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99">
                  <a:moveTo>
                    <a:pt x="0" y="99"/>
                  </a:moveTo>
                  <a:lnTo>
                    <a:pt x="219" y="99"/>
                  </a:lnTo>
                  <a:lnTo>
                    <a:pt x="313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59" name="Freeform 275"/>
            <p:cNvSpPr>
              <a:spLocks/>
            </p:cNvSpPr>
            <p:nvPr/>
          </p:nvSpPr>
          <p:spPr bwMode="auto">
            <a:xfrm>
              <a:off x="3587" y="3215"/>
              <a:ext cx="104" cy="33"/>
            </a:xfrm>
            <a:custGeom>
              <a:avLst/>
              <a:gdLst>
                <a:gd name="T0" fmla="*/ 0 w 313"/>
                <a:gd name="T1" fmla="*/ 99 h 99"/>
                <a:gd name="T2" fmla="*/ 219 w 313"/>
                <a:gd name="T3" fmla="*/ 99 h 99"/>
                <a:gd name="T4" fmla="*/ 313 w 313"/>
                <a:gd name="T5" fmla="*/ 0 h 99"/>
                <a:gd name="T6" fmla="*/ 94 w 313"/>
                <a:gd name="T7" fmla="*/ 0 h 99"/>
                <a:gd name="T8" fmla="*/ 0 w 313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99">
                  <a:moveTo>
                    <a:pt x="0" y="99"/>
                  </a:moveTo>
                  <a:lnTo>
                    <a:pt x="219" y="99"/>
                  </a:lnTo>
                  <a:lnTo>
                    <a:pt x="313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60" name="Rectangle 276"/>
            <p:cNvSpPr>
              <a:spLocks noChangeArrowheads="1"/>
            </p:cNvSpPr>
            <p:nvPr/>
          </p:nvSpPr>
          <p:spPr bwMode="auto">
            <a:xfrm>
              <a:off x="3587" y="3248"/>
              <a:ext cx="73" cy="1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61" name="Rectangle 277"/>
            <p:cNvSpPr>
              <a:spLocks noChangeArrowheads="1"/>
            </p:cNvSpPr>
            <p:nvPr/>
          </p:nvSpPr>
          <p:spPr bwMode="auto">
            <a:xfrm>
              <a:off x="3590" y="3251"/>
              <a:ext cx="67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62" name="Freeform 278"/>
            <p:cNvSpPr>
              <a:spLocks/>
            </p:cNvSpPr>
            <p:nvPr/>
          </p:nvSpPr>
          <p:spPr bwMode="auto">
            <a:xfrm>
              <a:off x="3782" y="3215"/>
              <a:ext cx="31" cy="203"/>
            </a:xfrm>
            <a:custGeom>
              <a:avLst/>
              <a:gdLst>
                <a:gd name="T0" fmla="*/ 0 w 93"/>
                <a:gd name="T1" fmla="*/ 99 h 611"/>
                <a:gd name="T2" fmla="*/ 0 w 93"/>
                <a:gd name="T3" fmla="*/ 611 h 611"/>
                <a:gd name="T4" fmla="*/ 93 w 93"/>
                <a:gd name="T5" fmla="*/ 511 h 611"/>
                <a:gd name="T6" fmla="*/ 93 w 93"/>
                <a:gd name="T7" fmla="*/ 0 h 611"/>
                <a:gd name="T8" fmla="*/ 0 w 93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11">
                  <a:moveTo>
                    <a:pt x="0" y="99"/>
                  </a:moveTo>
                  <a:lnTo>
                    <a:pt x="0" y="611"/>
                  </a:lnTo>
                  <a:lnTo>
                    <a:pt x="93" y="511"/>
                  </a:lnTo>
                  <a:lnTo>
                    <a:pt x="93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63" name="Freeform 279"/>
            <p:cNvSpPr>
              <a:spLocks/>
            </p:cNvSpPr>
            <p:nvPr/>
          </p:nvSpPr>
          <p:spPr bwMode="auto">
            <a:xfrm>
              <a:off x="3782" y="3215"/>
              <a:ext cx="31" cy="203"/>
            </a:xfrm>
            <a:custGeom>
              <a:avLst/>
              <a:gdLst>
                <a:gd name="T0" fmla="*/ 0 w 93"/>
                <a:gd name="T1" fmla="*/ 99 h 611"/>
                <a:gd name="T2" fmla="*/ 0 w 93"/>
                <a:gd name="T3" fmla="*/ 611 h 611"/>
                <a:gd name="T4" fmla="*/ 93 w 93"/>
                <a:gd name="T5" fmla="*/ 511 h 611"/>
                <a:gd name="T6" fmla="*/ 93 w 93"/>
                <a:gd name="T7" fmla="*/ 0 h 611"/>
                <a:gd name="T8" fmla="*/ 0 w 93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11">
                  <a:moveTo>
                    <a:pt x="0" y="99"/>
                  </a:moveTo>
                  <a:lnTo>
                    <a:pt x="0" y="611"/>
                  </a:lnTo>
                  <a:lnTo>
                    <a:pt x="93" y="511"/>
                  </a:lnTo>
                  <a:lnTo>
                    <a:pt x="93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64" name="Freeform 280"/>
            <p:cNvSpPr>
              <a:spLocks/>
            </p:cNvSpPr>
            <p:nvPr/>
          </p:nvSpPr>
          <p:spPr bwMode="auto">
            <a:xfrm>
              <a:off x="3660" y="3215"/>
              <a:ext cx="153" cy="33"/>
            </a:xfrm>
            <a:custGeom>
              <a:avLst/>
              <a:gdLst>
                <a:gd name="T0" fmla="*/ 0 w 460"/>
                <a:gd name="T1" fmla="*/ 99 h 99"/>
                <a:gd name="T2" fmla="*/ 367 w 460"/>
                <a:gd name="T3" fmla="*/ 99 h 99"/>
                <a:gd name="T4" fmla="*/ 460 w 460"/>
                <a:gd name="T5" fmla="*/ 0 h 99"/>
                <a:gd name="T6" fmla="*/ 94 w 460"/>
                <a:gd name="T7" fmla="*/ 0 h 99"/>
                <a:gd name="T8" fmla="*/ 0 w 46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" h="99">
                  <a:moveTo>
                    <a:pt x="0" y="99"/>
                  </a:moveTo>
                  <a:lnTo>
                    <a:pt x="367" y="99"/>
                  </a:lnTo>
                  <a:lnTo>
                    <a:pt x="460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65" name="Freeform 281"/>
            <p:cNvSpPr>
              <a:spLocks/>
            </p:cNvSpPr>
            <p:nvPr/>
          </p:nvSpPr>
          <p:spPr bwMode="auto">
            <a:xfrm>
              <a:off x="3660" y="3215"/>
              <a:ext cx="153" cy="33"/>
            </a:xfrm>
            <a:custGeom>
              <a:avLst/>
              <a:gdLst>
                <a:gd name="T0" fmla="*/ 0 w 460"/>
                <a:gd name="T1" fmla="*/ 99 h 99"/>
                <a:gd name="T2" fmla="*/ 367 w 460"/>
                <a:gd name="T3" fmla="*/ 99 h 99"/>
                <a:gd name="T4" fmla="*/ 460 w 460"/>
                <a:gd name="T5" fmla="*/ 0 h 99"/>
                <a:gd name="T6" fmla="*/ 94 w 460"/>
                <a:gd name="T7" fmla="*/ 0 h 99"/>
                <a:gd name="T8" fmla="*/ 0 w 46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" h="99">
                  <a:moveTo>
                    <a:pt x="0" y="99"/>
                  </a:moveTo>
                  <a:lnTo>
                    <a:pt x="367" y="99"/>
                  </a:lnTo>
                  <a:lnTo>
                    <a:pt x="460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66" name="Rectangle 282"/>
            <p:cNvSpPr>
              <a:spLocks noChangeArrowheads="1"/>
            </p:cNvSpPr>
            <p:nvPr/>
          </p:nvSpPr>
          <p:spPr bwMode="auto">
            <a:xfrm>
              <a:off x="3660" y="3248"/>
              <a:ext cx="122" cy="1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67" name="Rectangle 283"/>
            <p:cNvSpPr>
              <a:spLocks noChangeArrowheads="1"/>
            </p:cNvSpPr>
            <p:nvPr/>
          </p:nvSpPr>
          <p:spPr bwMode="auto">
            <a:xfrm>
              <a:off x="3663" y="3251"/>
              <a:ext cx="116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68" name="Freeform 284"/>
            <p:cNvSpPr>
              <a:spLocks/>
            </p:cNvSpPr>
            <p:nvPr/>
          </p:nvSpPr>
          <p:spPr bwMode="auto">
            <a:xfrm>
              <a:off x="3660" y="3014"/>
              <a:ext cx="31" cy="203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69" name="Freeform 285"/>
            <p:cNvSpPr>
              <a:spLocks/>
            </p:cNvSpPr>
            <p:nvPr/>
          </p:nvSpPr>
          <p:spPr bwMode="auto">
            <a:xfrm>
              <a:off x="3660" y="3014"/>
              <a:ext cx="31" cy="203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70" name="Freeform 286"/>
            <p:cNvSpPr>
              <a:spLocks/>
            </p:cNvSpPr>
            <p:nvPr/>
          </p:nvSpPr>
          <p:spPr bwMode="auto">
            <a:xfrm>
              <a:off x="3462" y="3014"/>
              <a:ext cx="229" cy="33"/>
            </a:xfrm>
            <a:custGeom>
              <a:avLst/>
              <a:gdLst>
                <a:gd name="T0" fmla="*/ 0 w 689"/>
                <a:gd name="T1" fmla="*/ 99 h 99"/>
                <a:gd name="T2" fmla="*/ 595 w 689"/>
                <a:gd name="T3" fmla="*/ 99 h 99"/>
                <a:gd name="T4" fmla="*/ 689 w 689"/>
                <a:gd name="T5" fmla="*/ 0 h 99"/>
                <a:gd name="T6" fmla="*/ 93 w 689"/>
                <a:gd name="T7" fmla="*/ 0 h 99"/>
                <a:gd name="T8" fmla="*/ 0 w 689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9" h="99">
                  <a:moveTo>
                    <a:pt x="0" y="99"/>
                  </a:moveTo>
                  <a:lnTo>
                    <a:pt x="595" y="99"/>
                  </a:lnTo>
                  <a:lnTo>
                    <a:pt x="689" y="0"/>
                  </a:lnTo>
                  <a:lnTo>
                    <a:pt x="93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71" name="Freeform 287"/>
            <p:cNvSpPr>
              <a:spLocks/>
            </p:cNvSpPr>
            <p:nvPr/>
          </p:nvSpPr>
          <p:spPr bwMode="auto">
            <a:xfrm>
              <a:off x="3462" y="3014"/>
              <a:ext cx="229" cy="33"/>
            </a:xfrm>
            <a:custGeom>
              <a:avLst/>
              <a:gdLst>
                <a:gd name="T0" fmla="*/ 0 w 689"/>
                <a:gd name="T1" fmla="*/ 99 h 99"/>
                <a:gd name="T2" fmla="*/ 595 w 689"/>
                <a:gd name="T3" fmla="*/ 99 h 99"/>
                <a:gd name="T4" fmla="*/ 689 w 689"/>
                <a:gd name="T5" fmla="*/ 0 h 99"/>
                <a:gd name="T6" fmla="*/ 93 w 689"/>
                <a:gd name="T7" fmla="*/ 0 h 99"/>
                <a:gd name="T8" fmla="*/ 0 w 689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9" h="99">
                  <a:moveTo>
                    <a:pt x="0" y="99"/>
                  </a:moveTo>
                  <a:lnTo>
                    <a:pt x="595" y="99"/>
                  </a:lnTo>
                  <a:lnTo>
                    <a:pt x="689" y="0"/>
                  </a:lnTo>
                  <a:lnTo>
                    <a:pt x="93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72" name="Rectangle 288"/>
            <p:cNvSpPr>
              <a:spLocks noChangeArrowheads="1"/>
            </p:cNvSpPr>
            <p:nvPr/>
          </p:nvSpPr>
          <p:spPr bwMode="auto">
            <a:xfrm>
              <a:off x="3462" y="3047"/>
              <a:ext cx="198" cy="1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73" name="Rectangle 289"/>
            <p:cNvSpPr>
              <a:spLocks noChangeArrowheads="1"/>
            </p:cNvSpPr>
            <p:nvPr/>
          </p:nvSpPr>
          <p:spPr bwMode="auto">
            <a:xfrm>
              <a:off x="3465" y="3050"/>
              <a:ext cx="192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74" name="Freeform 290"/>
            <p:cNvSpPr>
              <a:spLocks/>
            </p:cNvSpPr>
            <p:nvPr/>
          </p:nvSpPr>
          <p:spPr bwMode="auto">
            <a:xfrm>
              <a:off x="3739" y="3014"/>
              <a:ext cx="32" cy="203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75" name="Freeform 291"/>
            <p:cNvSpPr>
              <a:spLocks/>
            </p:cNvSpPr>
            <p:nvPr/>
          </p:nvSpPr>
          <p:spPr bwMode="auto">
            <a:xfrm>
              <a:off x="3739" y="3014"/>
              <a:ext cx="32" cy="203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76" name="Freeform 292"/>
            <p:cNvSpPr>
              <a:spLocks/>
            </p:cNvSpPr>
            <p:nvPr/>
          </p:nvSpPr>
          <p:spPr bwMode="auto">
            <a:xfrm>
              <a:off x="3660" y="3014"/>
              <a:ext cx="111" cy="33"/>
            </a:xfrm>
            <a:custGeom>
              <a:avLst/>
              <a:gdLst>
                <a:gd name="T0" fmla="*/ 0 w 332"/>
                <a:gd name="T1" fmla="*/ 99 h 99"/>
                <a:gd name="T2" fmla="*/ 238 w 332"/>
                <a:gd name="T3" fmla="*/ 99 h 99"/>
                <a:gd name="T4" fmla="*/ 332 w 332"/>
                <a:gd name="T5" fmla="*/ 0 h 99"/>
                <a:gd name="T6" fmla="*/ 94 w 332"/>
                <a:gd name="T7" fmla="*/ 0 h 99"/>
                <a:gd name="T8" fmla="*/ 0 w 33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99">
                  <a:moveTo>
                    <a:pt x="0" y="99"/>
                  </a:moveTo>
                  <a:lnTo>
                    <a:pt x="238" y="99"/>
                  </a:lnTo>
                  <a:lnTo>
                    <a:pt x="332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77" name="Freeform 293"/>
            <p:cNvSpPr>
              <a:spLocks/>
            </p:cNvSpPr>
            <p:nvPr/>
          </p:nvSpPr>
          <p:spPr bwMode="auto">
            <a:xfrm>
              <a:off x="3660" y="3014"/>
              <a:ext cx="111" cy="33"/>
            </a:xfrm>
            <a:custGeom>
              <a:avLst/>
              <a:gdLst>
                <a:gd name="T0" fmla="*/ 0 w 332"/>
                <a:gd name="T1" fmla="*/ 99 h 99"/>
                <a:gd name="T2" fmla="*/ 238 w 332"/>
                <a:gd name="T3" fmla="*/ 99 h 99"/>
                <a:gd name="T4" fmla="*/ 332 w 332"/>
                <a:gd name="T5" fmla="*/ 0 h 99"/>
                <a:gd name="T6" fmla="*/ 94 w 332"/>
                <a:gd name="T7" fmla="*/ 0 h 99"/>
                <a:gd name="T8" fmla="*/ 0 w 33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99">
                  <a:moveTo>
                    <a:pt x="0" y="99"/>
                  </a:moveTo>
                  <a:lnTo>
                    <a:pt x="238" y="99"/>
                  </a:lnTo>
                  <a:lnTo>
                    <a:pt x="332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78" name="Rectangle 294"/>
            <p:cNvSpPr>
              <a:spLocks noChangeArrowheads="1"/>
            </p:cNvSpPr>
            <p:nvPr/>
          </p:nvSpPr>
          <p:spPr bwMode="auto">
            <a:xfrm>
              <a:off x="3660" y="3047"/>
              <a:ext cx="79" cy="1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79" name="Rectangle 295"/>
            <p:cNvSpPr>
              <a:spLocks noChangeArrowheads="1"/>
            </p:cNvSpPr>
            <p:nvPr/>
          </p:nvSpPr>
          <p:spPr bwMode="auto">
            <a:xfrm>
              <a:off x="3663" y="3050"/>
              <a:ext cx="73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80" name="Freeform 296"/>
            <p:cNvSpPr>
              <a:spLocks/>
            </p:cNvSpPr>
            <p:nvPr/>
          </p:nvSpPr>
          <p:spPr bwMode="auto">
            <a:xfrm>
              <a:off x="3660" y="2813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81" name="Freeform 297"/>
            <p:cNvSpPr>
              <a:spLocks/>
            </p:cNvSpPr>
            <p:nvPr/>
          </p:nvSpPr>
          <p:spPr bwMode="auto">
            <a:xfrm>
              <a:off x="3660" y="2813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82" name="Freeform 298"/>
            <p:cNvSpPr>
              <a:spLocks/>
            </p:cNvSpPr>
            <p:nvPr/>
          </p:nvSpPr>
          <p:spPr bwMode="auto">
            <a:xfrm>
              <a:off x="3392" y="2813"/>
              <a:ext cx="299" cy="33"/>
            </a:xfrm>
            <a:custGeom>
              <a:avLst/>
              <a:gdLst>
                <a:gd name="T0" fmla="*/ 0 w 898"/>
                <a:gd name="T1" fmla="*/ 100 h 100"/>
                <a:gd name="T2" fmla="*/ 804 w 898"/>
                <a:gd name="T3" fmla="*/ 100 h 100"/>
                <a:gd name="T4" fmla="*/ 898 w 898"/>
                <a:gd name="T5" fmla="*/ 0 h 100"/>
                <a:gd name="T6" fmla="*/ 93 w 898"/>
                <a:gd name="T7" fmla="*/ 0 h 100"/>
                <a:gd name="T8" fmla="*/ 0 w 898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8" h="100">
                  <a:moveTo>
                    <a:pt x="0" y="100"/>
                  </a:moveTo>
                  <a:lnTo>
                    <a:pt x="804" y="100"/>
                  </a:lnTo>
                  <a:lnTo>
                    <a:pt x="898" y="0"/>
                  </a:lnTo>
                  <a:lnTo>
                    <a:pt x="93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83" name="Freeform 299"/>
            <p:cNvSpPr>
              <a:spLocks/>
            </p:cNvSpPr>
            <p:nvPr/>
          </p:nvSpPr>
          <p:spPr bwMode="auto">
            <a:xfrm>
              <a:off x="3392" y="2813"/>
              <a:ext cx="299" cy="33"/>
            </a:xfrm>
            <a:custGeom>
              <a:avLst/>
              <a:gdLst>
                <a:gd name="T0" fmla="*/ 0 w 898"/>
                <a:gd name="T1" fmla="*/ 100 h 100"/>
                <a:gd name="T2" fmla="*/ 804 w 898"/>
                <a:gd name="T3" fmla="*/ 100 h 100"/>
                <a:gd name="T4" fmla="*/ 898 w 898"/>
                <a:gd name="T5" fmla="*/ 0 h 100"/>
                <a:gd name="T6" fmla="*/ 93 w 898"/>
                <a:gd name="T7" fmla="*/ 0 h 100"/>
                <a:gd name="T8" fmla="*/ 0 w 898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8" h="100">
                  <a:moveTo>
                    <a:pt x="0" y="100"/>
                  </a:moveTo>
                  <a:lnTo>
                    <a:pt x="804" y="100"/>
                  </a:lnTo>
                  <a:lnTo>
                    <a:pt x="898" y="0"/>
                  </a:lnTo>
                  <a:lnTo>
                    <a:pt x="93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84" name="Rectangle 300"/>
            <p:cNvSpPr>
              <a:spLocks noChangeArrowheads="1"/>
            </p:cNvSpPr>
            <p:nvPr/>
          </p:nvSpPr>
          <p:spPr bwMode="auto">
            <a:xfrm>
              <a:off x="3392" y="2846"/>
              <a:ext cx="268" cy="1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85" name="Rectangle 301"/>
            <p:cNvSpPr>
              <a:spLocks noChangeArrowheads="1"/>
            </p:cNvSpPr>
            <p:nvPr/>
          </p:nvSpPr>
          <p:spPr bwMode="auto">
            <a:xfrm>
              <a:off x="3395" y="2849"/>
              <a:ext cx="262" cy="165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86" name="Freeform 302"/>
            <p:cNvSpPr>
              <a:spLocks/>
            </p:cNvSpPr>
            <p:nvPr/>
          </p:nvSpPr>
          <p:spPr bwMode="auto">
            <a:xfrm>
              <a:off x="3721" y="2813"/>
              <a:ext cx="31" cy="204"/>
            </a:xfrm>
            <a:custGeom>
              <a:avLst/>
              <a:gdLst>
                <a:gd name="T0" fmla="*/ 0 w 93"/>
                <a:gd name="T1" fmla="*/ 100 h 612"/>
                <a:gd name="T2" fmla="*/ 0 w 93"/>
                <a:gd name="T3" fmla="*/ 612 h 612"/>
                <a:gd name="T4" fmla="*/ 93 w 93"/>
                <a:gd name="T5" fmla="*/ 512 h 612"/>
                <a:gd name="T6" fmla="*/ 93 w 93"/>
                <a:gd name="T7" fmla="*/ 0 h 612"/>
                <a:gd name="T8" fmla="*/ 0 w 93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12">
                  <a:moveTo>
                    <a:pt x="0" y="100"/>
                  </a:moveTo>
                  <a:lnTo>
                    <a:pt x="0" y="612"/>
                  </a:lnTo>
                  <a:lnTo>
                    <a:pt x="93" y="512"/>
                  </a:lnTo>
                  <a:lnTo>
                    <a:pt x="93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87" name="Freeform 303"/>
            <p:cNvSpPr>
              <a:spLocks/>
            </p:cNvSpPr>
            <p:nvPr/>
          </p:nvSpPr>
          <p:spPr bwMode="auto">
            <a:xfrm>
              <a:off x="3721" y="2813"/>
              <a:ext cx="31" cy="204"/>
            </a:xfrm>
            <a:custGeom>
              <a:avLst/>
              <a:gdLst>
                <a:gd name="T0" fmla="*/ 0 w 93"/>
                <a:gd name="T1" fmla="*/ 100 h 612"/>
                <a:gd name="T2" fmla="*/ 0 w 93"/>
                <a:gd name="T3" fmla="*/ 612 h 612"/>
                <a:gd name="T4" fmla="*/ 93 w 93"/>
                <a:gd name="T5" fmla="*/ 512 h 612"/>
                <a:gd name="T6" fmla="*/ 93 w 93"/>
                <a:gd name="T7" fmla="*/ 0 h 612"/>
                <a:gd name="T8" fmla="*/ 0 w 93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12">
                  <a:moveTo>
                    <a:pt x="0" y="100"/>
                  </a:moveTo>
                  <a:lnTo>
                    <a:pt x="0" y="612"/>
                  </a:lnTo>
                  <a:lnTo>
                    <a:pt x="93" y="512"/>
                  </a:lnTo>
                  <a:lnTo>
                    <a:pt x="93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88" name="Freeform 304"/>
            <p:cNvSpPr>
              <a:spLocks/>
            </p:cNvSpPr>
            <p:nvPr/>
          </p:nvSpPr>
          <p:spPr bwMode="auto">
            <a:xfrm>
              <a:off x="3660" y="2813"/>
              <a:ext cx="92" cy="33"/>
            </a:xfrm>
            <a:custGeom>
              <a:avLst/>
              <a:gdLst>
                <a:gd name="T0" fmla="*/ 0 w 276"/>
                <a:gd name="T1" fmla="*/ 100 h 100"/>
                <a:gd name="T2" fmla="*/ 183 w 276"/>
                <a:gd name="T3" fmla="*/ 100 h 100"/>
                <a:gd name="T4" fmla="*/ 276 w 276"/>
                <a:gd name="T5" fmla="*/ 0 h 100"/>
                <a:gd name="T6" fmla="*/ 94 w 276"/>
                <a:gd name="T7" fmla="*/ 0 h 100"/>
                <a:gd name="T8" fmla="*/ 0 w 276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00">
                  <a:moveTo>
                    <a:pt x="0" y="100"/>
                  </a:moveTo>
                  <a:lnTo>
                    <a:pt x="183" y="100"/>
                  </a:lnTo>
                  <a:lnTo>
                    <a:pt x="276" y="0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89" name="Freeform 305"/>
            <p:cNvSpPr>
              <a:spLocks/>
            </p:cNvSpPr>
            <p:nvPr/>
          </p:nvSpPr>
          <p:spPr bwMode="auto">
            <a:xfrm>
              <a:off x="3660" y="2813"/>
              <a:ext cx="92" cy="33"/>
            </a:xfrm>
            <a:custGeom>
              <a:avLst/>
              <a:gdLst>
                <a:gd name="T0" fmla="*/ 0 w 276"/>
                <a:gd name="T1" fmla="*/ 100 h 100"/>
                <a:gd name="T2" fmla="*/ 183 w 276"/>
                <a:gd name="T3" fmla="*/ 100 h 100"/>
                <a:gd name="T4" fmla="*/ 276 w 276"/>
                <a:gd name="T5" fmla="*/ 0 h 100"/>
                <a:gd name="T6" fmla="*/ 94 w 276"/>
                <a:gd name="T7" fmla="*/ 0 h 100"/>
                <a:gd name="T8" fmla="*/ 0 w 276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00">
                  <a:moveTo>
                    <a:pt x="0" y="100"/>
                  </a:moveTo>
                  <a:lnTo>
                    <a:pt x="183" y="100"/>
                  </a:lnTo>
                  <a:lnTo>
                    <a:pt x="276" y="0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90" name="Rectangle 306"/>
            <p:cNvSpPr>
              <a:spLocks noChangeArrowheads="1"/>
            </p:cNvSpPr>
            <p:nvPr/>
          </p:nvSpPr>
          <p:spPr bwMode="auto">
            <a:xfrm>
              <a:off x="3660" y="2846"/>
              <a:ext cx="61" cy="1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91" name="Rectangle 307"/>
            <p:cNvSpPr>
              <a:spLocks noChangeArrowheads="1"/>
            </p:cNvSpPr>
            <p:nvPr/>
          </p:nvSpPr>
          <p:spPr bwMode="auto">
            <a:xfrm>
              <a:off x="3663" y="2849"/>
              <a:ext cx="55" cy="165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92" name="Freeform 308"/>
            <p:cNvSpPr>
              <a:spLocks/>
            </p:cNvSpPr>
            <p:nvPr/>
          </p:nvSpPr>
          <p:spPr bwMode="auto">
            <a:xfrm>
              <a:off x="3660" y="2612"/>
              <a:ext cx="31" cy="204"/>
            </a:xfrm>
            <a:custGeom>
              <a:avLst/>
              <a:gdLst>
                <a:gd name="T0" fmla="*/ 0 w 94"/>
                <a:gd name="T1" fmla="*/ 99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99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99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93" name="Freeform 309"/>
            <p:cNvSpPr>
              <a:spLocks/>
            </p:cNvSpPr>
            <p:nvPr/>
          </p:nvSpPr>
          <p:spPr bwMode="auto">
            <a:xfrm>
              <a:off x="3660" y="2612"/>
              <a:ext cx="31" cy="204"/>
            </a:xfrm>
            <a:custGeom>
              <a:avLst/>
              <a:gdLst>
                <a:gd name="T0" fmla="*/ 0 w 94"/>
                <a:gd name="T1" fmla="*/ 99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99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99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94" name="Freeform 310"/>
            <p:cNvSpPr>
              <a:spLocks/>
            </p:cNvSpPr>
            <p:nvPr/>
          </p:nvSpPr>
          <p:spPr bwMode="auto">
            <a:xfrm>
              <a:off x="2667" y="2612"/>
              <a:ext cx="1024" cy="33"/>
            </a:xfrm>
            <a:custGeom>
              <a:avLst/>
              <a:gdLst>
                <a:gd name="T0" fmla="*/ 0 w 3072"/>
                <a:gd name="T1" fmla="*/ 99 h 99"/>
                <a:gd name="T2" fmla="*/ 2978 w 3072"/>
                <a:gd name="T3" fmla="*/ 99 h 99"/>
                <a:gd name="T4" fmla="*/ 3072 w 3072"/>
                <a:gd name="T5" fmla="*/ 0 h 99"/>
                <a:gd name="T6" fmla="*/ 94 w 3072"/>
                <a:gd name="T7" fmla="*/ 0 h 99"/>
                <a:gd name="T8" fmla="*/ 0 w 307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2" h="99">
                  <a:moveTo>
                    <a:pt x="0" y="99"/>
                  </a:moveTo>
                  <a:lnTo>
                    <a:pt x="2978" y="99"/>
                  </a:lnTo>
                  <a:lnTo>
                    <a:pt x="3072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95" name="Freeform 311"/>
            <p:cNvSpPr>
              <a:spLocks/>
            </p:cNvSpPr>
            <p:nvPr/>
          </p:nvSpPr>
          <p:spPr bwMode="auto">
            <a:xfrm>
              <a:off x="2667" y="2612"/>
              <a:ext cx="1024" cy="33"/>
            </a:xfrm>
            <a:custGeom>
              <a:avLst/>
              <a:gdLst>
                <a:gd name="T0" fmla="*/ 0 w 3072"/>
                <a:gd name="T1" fmla="*/ 99 h 99"/>
                <a:gd name="T2" fmla="*/ 2978 w 3072"/>
                <a:gd name="T3" fmla="*/ 99 h 99"/>
                <a:gd name="T4" fmla="*/ 3072 w 3072"/>
                <a:gd name="T5" fmla="*/ 0 h 99"/>
                <a:gd name="T6" fmla="*/ 94 w 3072"/>
                <a:gd name="T7" fmla="*/ 0 h 99"/>
                <a:gd name="T8" fmla="*/ 0 w 307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2" h="99">
                  <a:moveTo>
                    <a:pt x="0" y="99"/>
                  </a:moveTo>
                  <a:lnTo>
                    <a:pt x="2978" y="99"/>
                  </a:lnTo>
                  <a:lnTo>
                    <a:pt x="3072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96" name="Rectangle 312"/>
            <p:cNvSpPr>
              <a:spLocks noChangeArrowheads="1"/>
            </p:cNvSpPr>
            <p:nvPr/>
          </p:nvSpPr>
          <p:spPr bwMode="auto">
            <a:xfrm>
              <a:off x="2667" y="2645"/>
              <a:ext cx="993" cy="1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97" name="Rectangle 313"/>
            <p:cNvSpPr>
              <a:spLocks noChangeArrowheads="1"/>
            </p:cNvSpPr>
            <p:nvPr/>
          </p:nvSpPr>
          <p:spPr bwMode="auto">
            <a:xfrm>
              <a:off x="2670" y="2648"/>
              <a:ext cx="987" cy="165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98" name="Freeform 314"/>
            <p:cNvSpPr>
              <a:spLocks/>
            </p:cNvSpPr>
            <p:nvPr/>
          </p:nvSpPr>
          <p:spPr bwMode="auto">
            <a:xfrm>
              <a:off x="3660" y="2612"/>
              <a:ext cx="31" cy="204"/>
            </a:xfrm>
            <a:custGeom>
              <a:avLst/>
              <a:gdLst>
                <a:gd name="T0" fmla="*/ 0 w 94"/>
                <a:gd name="T1" fmla="*/ 99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99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99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99" name="Freeform 315"/>
            <p:cNvSpPr>
              <a:spLocks/>
            </p:cNvSpPr>
            <p:nvPr/>
          </p:nvSpPr>
          <p:spPr bwMode="auto">
            <a:xfrm>
              <a:off x="3660" y="2612"/>
              <a:ext cx="31" cy="204"/>
            </a:xfrm>
            <a:custGeom>
              <a:avLst/>
              <a:gdLst>
                <a:gd name="T0" fmla="*/ 0 w 94"/>
                <a:gd name="T1" fmla="*/ 99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99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99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00" name="Freeform 316"/>
            <p:cNvSpPr>
              <a:spLocks/>
            </p:cNvSpPr>
            <p:nvPr/>
          </p:nvSpPr>
          <p:spPr bwMode="auto">
            <a:xfrm>
              <a:off x="3660" y="2612"/>
              <a:ext cx="31" cy="33"/>
            </a:xfrm>
            <a:custGeom>
              <a:avLst/>
              <a:gdLst>
                <a:gd name="T0" fmla="*/ 0 w 94"/>
                <a:gd name="T1" fmla="*/ 99 h 99"/>
                <a:gd name="T2" fmla="*/ 0 w 94"/>
                <a:gd name="T3" fmla="*/ 99 h 99"/>
                <a:gd name="T4" fmla="*/ 94 w 94"/>
                <a:gd name="T5" fmla="*/ 0 h 99"/>
                <a:gd name="T6" fmla="*/ 94 w 94"/>
                <a:gd name="T7" fmla="*/ 0 h 99"/>
                <a:gd name="T8" fmla="*/ 0 w 94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9">
                  <a:moveTo>
                    <a:pt x="0" y="99"/>
                  </a:moveTo>
                  <a:lnTo>
                    <a:pt x="0" y="99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01" name="Freeform 317"/>
            <p:cNvSpPr>
              <a:spLocks/>
            </p:cNvSpPr>
            <p:nvPr/>
          </p:nvSpPr>
          <p:spPr bwMode="auto">
            <a:xfrm>
              <a:off x="3660" y="2612"/>
              <a:ext cx="31" cy="33"/>
            </a:xfrm>
            <a:custGeom>
              <a:avLst/>
              <a:gdLst>
                <a:gd name="T0" fmla="*/ 0 w 94"/>
                <a:gd name="T1" fmla="*/ 99 h 99"/>
                <a:gd name="T2" fmla="*/ 0 w 94"/>
                <a:gd name="T3" fmla="*/ 99 h 99"/>
                <a:gd name="T4" fmla="*/ 94 w 94"/>
                <a:gd name="T5" fmla="*/ 0 h 99"/>
                <a:gd name="T6" fmla="*/ 94 w 94"/>
                <a:gd name="T7" fmla="*/ 0 h 99"/>
                <a:gd name="T8" fmla="*/ 0 w 94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9">
                  <a:moveTo>
                    <a:pt x="0" y="99"/>
                  </a:moveTo>
                  <a:lnTo>
                    <a:pt x="0" y="99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02" name="Rectangle 318"/>
            <p:cNvSpPr>
              <a:spLocks noChangeArrowheads="1"/>
            </p:cNvSpPr>
            <p:nvPr/>
          </p:nvSpPr>
          <p:spPr bwMode="auto">
            <a:xfrm>
              <a:off x="3660" y="2645"/>
              <a:ext cx="1" cy="1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03" name="Rectangle 319"/>
            <p:cNvSpPr>
              <a:spLocks noChangeArrowheads="1"/>
            </p:cNvSpPr>
            <p:nvPr/>
          </p:nvSpPr>
          <p:spPr bwMode="auto">
            <a:xfrm>
              <a:off x="3660" y="2645"/>
              <a:ext cx="1" cy="171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04" name="Freeform 320"/>
            <p:cNvSpPr>
              <a:spLocks/>
            </p:cNvSpPr>
            <p:nvPr/>
          </p:nvSpPr>
          <p:spPr bwMode="auto">
            <a:xfrm>
              <a:off x="3660" y="2411"/>
              <a:ext cx="31" cy="204"/>
            </a:xfrm>
            <a:custGeom>
              <a:avLst/>
              <a:gdLst>
                <a:gd name="T0" fmla="*/ 0 w 94"/>
                <a:gd name="T1" fmla="*/ 99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99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99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05" name="Freeform 321"/>
            <p:cNvSpPr>
              <a:spLocks/>
            </p:cNvSpPr>
            <p:nvPr/>
          </p:nvSpPr>
          <p:spPr bwMode="auto">
            <a:xfrm>
              <a:off x="3660" y="2411"/>
              <a:ext cx="31" cy="204"/>
            </a:xfrm>
            <a:custGeom>
              <a:avLst/>
              <a:gdLst>
                <a:gd name="T0" fmla="*/ 0 w 94"/>
                <a:gd name="T1" fmla="*/ 99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99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99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06" name="Freeform 322"/>
            <p:cNvSpPr>
              <a:spLocks/>
            </p:cNvSpPr>
            <p:nvPr/>
          </p:nvSpPr>
          <p:spPr bwMode="auto">
            <a:xfrm>
              <a:off x="3385" y="2411"/>
              <a:ext cx="306" cy="33"/>
            </a:xfrm>
            <a:custGeom>
              <a:avLst/>
              <a:gdLst>
                <a:gd name="T0" fmla="*/ 0 w 919"/>
                <a:gd name="T1" fmla="*/ 99 h 99"/>
                <a:gd name="T2" fmla="*/ 825 w 919"/>
                <a:gd name="T3" fmla="*/ 99 h 99"/>
                <a:gd name="T4" fmla="*/ 919 w 919"/>
                <a:gd name="T5" fmla="*/ 0 h 99"/>
                <a:gd name="T6" fmla="*/ 94 w 919"/>
                <a:gd name="T7" fmla="*/ 0 h 99"/>
                <a:gd name="T8" fmla="*/ 0 w 919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9" h="99">
                  <a:moveTo>
                    <a:pt x="0" y="99"/>
                  </a:moveTo>
                  <a:lnTo>
                    <a:pt x="825" y="99"/>
                  </a:lnTo>
                  <a:lnTo>
                    <a:pt x="919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07" name="Freeform 323"/>
            <p:cNvSpPr>
              <a:spLocks/>
            </p:cNvSpPr>
            <p:nvPr/>
          </p:nvSpPr>
          <p:spPr bwMode="auto">
            <a:xfrm>
              <a:off x="3385" y="2411"/>
              <a:ext cx="306" cy="33"/>
            </a:xfrm>
            <a:custGeom>
              <a:avLst/>
              <a:gdLst>
                <a:gd name="T0" fmla="*/ 0 w 919"/>
                <a:gd name="T1" fmla="*/ 99 h 99"/>
                <a:gd name="T2" fmla="*/ 825 w 919"/>
                <a:gd name="T3" fmla="*/ 99 h 99"/>
                <a:gd name="T4" fmla="*/ 919 w 919"/>
                <a:gd name="T5" fmla="*/ 0 h 99"/>
                <a:gd name="T6" fmla="*/ 94 w 919"/>
                <a:gd name="T7" fmla="*/ 0 h 99"/>
                <a:gd name="T8" fmla="*/ 0 w 919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9" h="99">
                  <a:moveTo>
                    <a:pt x="0" y="99"/>
                  </a:moveTo>
                  <a:lnTo>
                    <a:pt x="825" y="99"/>
                  </a:lnTo>
                  <a:lnTo>
                    <a:pt x="919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08" name="Rectangle 324"/>
            <p:cNvSpPr>
              <a:spLocks noChangeArrowheads="1"/>
            </p:cNvSpPr>
            <p:nvPr/>
          </p:nvSpPr>
          <p:spPr bwMode="auto">
            <a:xfrm>
              <a:off x="3385" y="2444"/>
              <a:ext cx="275" cy="1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09" name="Rectangle 325"/>
            <p:cNvSpPr>
              <a:spLocks noChangeArrowheads="1"/>
            </p:cNvSpPr>
            <p:nvPr/>
          </p:nvSpPr>
          <p:spPr bwMode="auto">
            <a:xfrm>
              <a:off x="3388" y="2447"/>
              <a:ext cx="269" cy="165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10" name="Freeform 326"/>
            <p:cNvSpPr>
              <a:spLocks/>
            </p:cNvSpPr>
            <p:nvPr/>
          </p:nvSpPr>
          <p:spPr bwMode="auto">
            <a:xfrm>
              <a:off x="3700" y="2411"/>
              <a:ext cx="31" cy="204"/>
            </a:xfrm>
            <a:custGeom>
              <a:avLst/>
              <a:gdLst>
                <a:gd name="T0" fmla="*/ 0 w 94"/>
                <a:gd name="T1" fmla="*/ 99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99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99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11" name="Freeform 327"/>
            <p:cNvSpPr>
              <a:spLocks/>
            </p:cNvSpPr>
            <p:nvPr/>
          </p:nvSpPr>
          <p:spPr bwMode="auto">
            <a:xfrm>
              <a:off x="3700" y="2411"/>
              <a:ext cx="31" cy="204"/>
            </a:xfrm>
            <a:custGeom>
              <a:avLst/>
              <a:gdLst>
                <a:gd name="T0" fmla="*/ 0 w 94"/>
                <a:gd name="T1" fmla="*/ 99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99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99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12" name="Freeform 328"/>
            <p:cNvSpPr>
              <a:spLocks/>
            </p:cNvSpPr>
            <p:nvPr/>
          </p:nvSpPr>
          <p:spPr bwMode="auto">
            <a:xfrm>
              <a:off x="3660" y="2411"/>
              <a:ext cx="71" cy="33"/>
            </a:xfrm>
            <a:custGeom>
              <a:avLst/>
              <a:gdLst>
                <a:gd name="T0" fmla="*/ 0 w 213"/>
                <a:gd name="T1" fmla="*/ 99 h 99"/>
                <a:gd name="T2" fmla="*/ 119 w 213"/>
                <a:gd name="T3" fmla="*/ 99 h 99"/>
                <a:gd name="T4" fmla="*/ 213 w 213"/>
                <a:gd name="T5" fmla="*/ 0 h 99"/>
                <a:gd name="T6" fmla="*/ 94 w 213"/>
                <a:gd name="T7" fmla="*/ 0 h 99"/>
                <a:gd name="T8" fmla="*/ 0 w 213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99">
                  <a:moveTo>
                    <a:pt x="0" y="99"/>
                  </a:moveTo>
                  <a:lnTo>
                    <a:pt x="119" y="99"/>
                  </a:lnTo>
                  <a:lnTo>
                    <a:pt x="213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13" name="Freeform 329"/>
            <p:cNvSpPr>
              <a:spLocks/>
            </p:cNvSpPr>
            <p:nvPr/>
          </p:nvSpPr>
          <p:spPr bwMode="auto">
            <a:xfrm>
              <a:off x="3660" y="2411"/>
              <a:ext cx="71" cy="33"/>
            </a:xfrm>
            <a:custGeom>
              <a:avLst/>
              <a:gdLst>
                <a:gd name="T0" fmla="*/ 0 w 213"/>
                <a:gd name="T1" fmla="*/ 99 h 99"/>
                <a:gd name="T2" fmla="*/ 119 w 213"/>
                <a:gd name="T3" fmla="*/ 99 h 99"/>
                <a:gd name="T4" fmla="*/ 213 w 213"/>
                <a:gd name="T5" fmla="*/ 0 h 99"/>
                <a:gd name="T6" fmla="*/ 94 w 213"/>
                <a:gd name="T7" fmla="*/ 0 h 99"/>
                <a:gd name="T8" fmla="*/ 0 w 213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99">
                  <a:moveTo>
                    <a:pt x="0" y="99"/>
                  </a:moveTo>
                  <a:lnTo>
                    <a:pt x="119" y="99"/>
                  </a:lnTo>
                  <a:lnTo>
                    <a:pt x="213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14" name="Rectangle 330"/>
            <p:cNvSpPr>
              <a:spLocks noChangeArrowheads="1"/>
            </p:cNvSpPr>
            <p:nvPr/>
          </p:nvSpPr>
          <p:spPr bwMode="auto">
            <a:xfrm>
              <a:off x="3660" y="2444"/>
              <a:ext cx="40" cy="1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15" name="Rectangle 331"/>
            <p:cNvSpPr>
              <a:spLocks noChangeArrowheads="1"/>
            </p:cNvSpPr>
            <p:nvPr/>
          </p:nvSpPr>
          <p:spPr bwMode="auto">
            <a:xfrm>
              <a:off x="3663" y="2447"/>
              <a:ext cx="34" cy="165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16" name="Freeform 332"/>
            <p:cNvSpPr>
              <a:spLocks/>
            </p:cNvSpPr>
            <p:nvPr/>
          </p:nvSpPr>
          <p:spPr bwMode="auto">
            <a:xfrm>
              <a:off x="3660" y="2210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17" name="Freeform 333"/>
            <p:cNvSpPr>
              <a:spLocks/>
            </p:cNvSpPr>
            <p:nvPr/>
          </p:nvSpPr>
          <p:spPr bwMode="auto">
            <a:xfrm>
              <a:off x="3660" y="2210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18" name="Freeform 334"/>
            <p:cNvSpPr>
              <a:spLocks/>
            </p:cNvSpPr>
            <p:nvPr/>
          </p:nvSpPr>
          <p:spPr bwMode="auto">
            <a:xfrm>
              <a:off x="3343" y="2210"/>
              <a:ext cx="348" cy="33"/>
            </a:xfrm>
            <a:custGeom>
              <a:avLst/>
              <a:gdLst>
                <a:gd name="T0" fmla="*/ 0 w 1045"/>
                <a:gd name="T1" fmla="*/ 100 h 100"/>
                <a:gd name="T2" fmla="*/ 951 w 1045"/>
                <a:gd name="T3" fmla="*/ 100 h 100"/>
                <a:gd name="T4" fmla="*/ 1045 w 1045"/>
                <a:gd name="T5" fmla="*/ 0 h 100"/>
                <a:gd name="T6" fmla="*/ 94 w 1045"/>
                <a:gd name="T7" fmla="*/ 0 h 100"/>
                <a:gd name="T8" fmla="*/ 0 w 1045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5" h="100">
                  <a:moveTo>
                    <a:pt x="0" y="100"/>
                  </a:moveTo>
                  <a:lnTo>
                    <a:pt x="951" y="100"/>
                  </a:lnTo>
                  <a:lnTo>
                    <a:pt x="1045" y="0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19" name="Freeform 335"/>
            <p:cNvSpPr>
              <a:spLocks/>
            </p:cNvSpPr>
            <p:nvPr/>
          </p:nvSpPr>
          <p:spPr bwMode="auto">
            <a:xfrm>
              <a:off x="3343" y="2210"/>
              <a:ext cx="348" cy="33"/>
            </a:xfrm>
            <a:custGeom>
              <a:avLst/>
              <a:gdLst>
                <a:gd name="T0" fmla="*/ 0 w 1045"/>
                <a:gd name="T1" fmla="*/ 100 h 100"/>
                <a:gd name="T2" fmla="*/ 951 w 1045"/>
                <a:gd name="T3" fmla="*/ 100 h 100"/>
                <a:gd name="T4" fmla="*/ 1045 w 1045"/>
                <a:gd name="T5" fmla="*/ 0 h 100"/>
                <a:gd name="T6" fmla="*/ 94 w 1045"/>
                <a:gd name="T7" fmla="*/ 0 h 100"/>
                <a:gd name="T8" fmla="*/ 0 w 1045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5" h="100">
                  <a:moveTo>
                    <a:pt x="0" y="100"/>
                  </a:moveTo>
                  <a:lnTo>
                    <a:pt x="951" y="100"/>
                  </a:lnTo>
                  <a:lnTo>
                    <a:pt x="1045" y="0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20" name="Rectangle 336"/>
            <p:cNvSpPr>
              <a:spLocks noChangeArrowheads="1"/>
            </p:cNvSpPr>
            <p:nvPr/>
          </p:nvSpPr>
          <p:spPr bwMode="auto">
            <a:xfrm>
              <a:off x="3343" y="2243"/>
              <a:ext cx="317" cy="1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21" name="Rectangle 337"/>
            <p:cNvSpPr>
              <a:spLocks noChangeArrowheads="1"/>
            </p:cNvSpPr>
            <p:nvPr/>
          </p:nvSpPr>
          <p:spPr bwMode="auto">
            <a:xfrm>
              <a:off x="3346" y="2246"/>
              <a:ext cx="311" cy="165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22" name="Freeform 338"/>
            <p:cNvSpPr>
              <a:spLocks/>
            </p:cNvSpPr>
            <p:nvPr/>
          </p:nvSpPr>
          <p:spPr bwMode="auto">
            <a:xfrm>
              <a:off x="4697" y="2210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23" name="Freeform 339"/>
            <p:cNvSpPr>
              <a:spLocks/>
            </p:cNvSpPr>
            <p:nvPr/>
          </p:nvSpPr>
          <p:spPr bwMode="auto">
            <a:xfrm>
              <a:off x="4697" y="2210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24" name="Freeform 340"/>
            <p:cNvSpPr>
              <a:spLocks/>
            </p:cNvSpPr>
            <p:nvPr/>
          </p:nvSpPr>
          <p:spPr bwMode="auto">
            <a:xfrm>
              <a:off x="3660" y="2210"/>
              <a:ext cx="1068" cy="33"/>
            </a:xfrm>
            <a:custGeom>
              <a:avLst/>
              <a:gdLst>
                <a:gd name="T0" fmla="*/ 0 w 3204"/>
                <a:gd name="T1" fmla="*/ 100 h 100"/>
                <a:gd name="T2" fmla="*/ 3110 w 3204"/>
                <a:gd name="T3" fmla="*/ 100 h 100"/>
                <a:gd name="T4" fmla="*/ 3204 w 3204"/>
                <a:gd name="T5" fmla="*/ 0 h 100"/>
                <a:gd name="T6" fmla="*/ 94 w 3204"/>
                <a:gd name="T7" fmla="*/ 0 h 100"/>
                <a:gd name="T8" fmla="*/ 0 w 3204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4" h="100">
                  <a:moveTo>
                    <a:pt x="0" y="100"/>
                  </a:moveTo>
                  <a:lnTo>
                    <a:pt x="3110" y="100"/>
                  </a:lnTo>
                  <a:lnTo>
                    <a:pt x="3204" y="0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25" name="Freeform 341"/>
            <p:cNvSpPr>
              <a:spLocks/>
            </p:cNvSpPr>
            <p:nvPr/>
          </p:nvSpPr>
          <p:spPr bwMode="auto">
            <a:xfrm>
              <a:off x="3660" y="2210"/>
              <a:ext cx="1068" cy="33"/>
            </a:xfrm>
            <a:custGeom>
              <a:avLst/>
              <a:gdLst>
                <a:gd name="T0" fmla="*/ 0 w 3204"/>
                <a:gd name="T1" fmla="*/ 100 h 100"/>
                <a:gd name="T2" fmla="*/ 3110 w 3204"/>
                <a:gd name="T3" fmla="*/ 100 h 100"/>
                <a:gd name="T4" fmla="*/ 3204 w 3204"/>
                <a:gd name="T5" fmla="*/ 0 h 100"/>
                <a:gd name="T6" fmla="*/ 94 w 3204"/>
                <a:gd name="T7" fmla="*/ 0 h 100"/>
                <a:gd name="T8" fmla="*/ 0 w 3204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4" h="100">
                  <a:moveTo>
                    <a:pt x="0" y="100"/>
                  </a:moveTo>
                  <a:lnTo>
                    <a:pt x="3110" y="100"/>
                  </a:lnTo>
                  <a:lnTo>
                    <a:pt x="3204" y="0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26" name="Rectangle 342"/>
            <p:cNvSpPr>
              <a:spLocks noChangeArrowheads="1"/>
            </p:cNvSpPr>
            <p:nvPr/>
          </p:nvSpPr>
          <p:spPr bwMode="auto">
            <a:xfrm>
              <a:off x="3660" y="2243"/>
              <a:ext cx="1037" cy="1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27" name="Rectangle 343"/>
            <p:cNvSpPr>
              <a:spLocks noChangeArrowheads="1"/>
            </p:cNvSpPr>
            <p:nvPr/>
          </p:nvSpPr>
          <p:spPr bwMode="auto">
            <a:xfrm>
              <a:off x="3663" y="2246"/>
              <a:ext cx="1031" cy="165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28" name="Freeform 344"/>
            <p:cNvSpPr>
              <a:spLocks/>
            </p:cNvSpPr>
            <p:nvPr/>
          </p:nvSpPr>
          <p:spPr bwMode="auto">
            <a:xfrm>
              <a:off x="3660" y="2009"/>
              <a:ext cx="31" cy="204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29" name="Freeform 345"/>
            <p:cNvSpPr>
              <a:spLocks/>
            </p:cNvSpPr>
            <p:nvPr/>
          </p:nvSpPr>
          <p:spPr bwMode="auto">
            <a:xfrm>
              <a:off x="3660" y="2009"/>
              <a:ext cx="31" cy="204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30" name="Freeform 346"/>
            <p:cNvSpPr>
              <a:spLocks/>
            </p:cNvSpPr>
            <p:nvPr/>
          </p:nvSpPr>
          <p:spPr bwMode="auto">
            <a:xfrm>
              <a:off x="3503" y="2009"/>
              <a:ext cx="188" cy="33"/>
            </a:xfrm>
            <a:custGeom>
              <a:avLst/>
              <a:gdLst>
                <a:gd name="T0" fmla="*/ 0 w 564"/>
                <a:gd name="T1" fmla="*/ 99 h 99"/>
                <a:gd name="T2" fmla="*/ 470 w 564"/>
                <a:gd name="T3" fmla="*/ 99 h 99"/>
                <a:gd name="T4" fmla="*/ 564 w 564"/>
                <a:gd name="T5" fmla="*/ 0 h 99"/>
                <a:gd name="T6" fmla="*/ 94 w 564"/>
                <a:gd name="T7" fmla="*/ 0 h 99"/>
                <a:gd name="T8" fmla="*/ 0 w 564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99">
                  <a:moveTo>
                    <a:pt x="0" y="99"/>
                  </a:moveTo>
                  <a:lnTo>
                    <a:pt x="470" y="99"/>
                  </a:lnTo>
                  <a:lnTo>
                    <a:pt x="564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31" name="Freeform 347"/>
            <p:cNvSpPr>
              <a:spLocks/>
            </p:cNvSpPr>
            <p:nvPr/>
          </p:nvSpPr>
          <p:spPr bwMode="auto">
            <a:xfrm>
              <a:off x="3503" y="2009"/>
              <a:ext cx="188" cy="33"/>
            </a:xfrm>
            <a:custGeom>
              <a:avLst/>
              <a:gdLst>
                <a:gd name="T0" fmla="*/ 0 w 564"/>
                <a:gd name="T1" fmla="*/ 99 h 99"/>
                <a:gd name="T2" fmla="*/ 470 w 564"/>
                <a:gd name="T3" fmla="*/ 99 h 99"/>
                <a:gd name="T4" fmla="*/ 564 w 564"/>
                <a:gd name="T5" fmla="*/ 0 h 99"/>
                <a:gd name="T6" fmla="*/ 94 w 564"/>
                <a:gd name="T7" fmla="*/ 0 h 99"/>
                <a:gd name="T8" fmla="*/ 0 w 564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99">
                  <a:moveTo>
                    <a:pt x="0" y="99"/>
                  </a:moveTo>
                  <a:lnTo>
                    <a:pt x="470" y="99"/>
                  </a:lnTo>
                  <a:lnTo>
                    <a:pt x="564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32" name="Rectangle 348"/>
            <p:cNvSpPr>
              <a:spLocks noChangeArrowheads="1"/>
            </p:cNvSpPr>
            <p:nvPr/>
          </p:nvSpPr>
          <p:spPr bwMode="auto">
            <a:xfrm>
              <a:off x="3503" y="2042"/>
              <a:ext cx="157" cy="1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33" name="Rectangle 349"/>
            <p:cNvSpPr>
              <a:spLocks noChangeArrowheads="1"/>
            </p:cNvSpPr>
            <p:nvPr/>
          </p:nvSpPr>
          <p:spPr bwMode="auto">
            <a:xfrm>
              <a:off x="3506" y="2045"/>
              <a:ext cx="151" cy="165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34" name="Freeform 350"/>
            <p:cNvSpPr>
              <a:spLocks/>
            </p:cNvSpPr>
            <p:nvPr/>
          </p:nvSpPr>
          <p:spPr bwMode="auto">
            <a:xfrm>
              <a:off x="3883" y="2009"/>
              <a:ext cx="31" cy="204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35" name="Freeform 351"/>
            <p:cNvSpPr>
              <a:spLocks/>
            </p:cNvSpPr>
            <p:nvPr/>
          </p:nvSpPr>
          <p:spPr bwMode="auto">
            <a:xfrm>
              <a:off x="3883" y="2009"/>
              <a:ext cx="31" cy="204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36" name="Freeform 352"/>
            <p:cNvSpPr>
              <a:spLocks/>
            </p:cNvSpPr>
            <p:nvPr/>
          </p:nvSpPr>
          <p:spPr bwMode="auto">
            <a:xfrm>
              <a:off x="3660" y="2009"/>
              <a:ext cx="254" cy="33"/>
            </a:xfrm>
            <a:custGeom>
              <a:avLst/>
              <a:gdLst>
                <a:gd name="T0" fmla="*/ 0 w 762"/>
                <a:gd name="T1" fmla="*/ 99 h 99"/>
                <a:gd name="T2" fmla="*/ 668 w 762"/>
                <a:gd name="T3" fmla="*/ 99 h 99"/>
                <a:gd name="T4" fmla="*/ 762 w 762"/>
                <a:gd name="T5" fmla="*/ 0 h 99"/>
                <a:gd name="T6" fmla="*/ 94 w 762"/>
                <a:gd name="T7" fmla="*/ 0 h 99"/>
                <a:gd name="T8" fmla="*/ 0 w 76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99">
                  <a:moveTo>
                    <a:pt x="0" y="99"/>
                  </a:moveTo>
                  <a:lnTo>
                    <a:pt x="668" y="99"/>
                  </a:lnTo>
                  <a:lnTo>
                    <a:pt x="762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37" name="Freeform 353"/>
            <p:cNvSpPr>
              <a:spLocks/>
            </p:cNvSpPr>
            <p:nvPr/>
          </p:nvSpPr>
          <p:spPr bwMode="auto">
            <a:xfrm>
              <a:off x="3660" y="2009"/>
              <a:ext cx="254" cy="33"/>
            </a:xfrm>
            <a:custGeom>
              <a:avLst/>
              <a:gdLst>
                <a:gd name="T0" fmla="*/ 0 w 762"/>
                <a:gd name="T1" fmla="*/ 99 h 99"/>
                <a:gd name="T2" fmla="*/ 668 w 762"/>
                <a:gd name="T3" fmla="*/ 99 h 99"/>
                <a:gd name="T4" fmla="*/ 762 w 762"/>
                <a:gd name="T5" fmla="*/ 0 h 99"/>
                <a:gd name="T6" fmla="*/ 94 w 762"/>
                <a:gd name="T7" fmla="*/ 0 h 99"/>
                <a:gd name="T8" fmla="*/ 0 w 76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99">
                  <a:moveTo>
                    <a:pt x="0" y="99"/>
                  </a:moveTo>
                  <a:lnTo>
                    <a:pt x="668" y="99"/>
                  </a:lnTo>
                  <a:lnTo>
                    <a:pt x="762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38" name="Rectangle 354"/>
            <p:cNvSpPr>
              <a:spLocks noChangeArrowheads="1"/>
            </p:cNvSpPr>
            <p:nvPr/>
          </p:nvSpPr>
          <p:spPr bwMode="auto">
            <a:xfrm>
              <a:off x="3660" y="2042"/>
              <a:ext cx="223" cy="1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39" name="Rectangle 355"/>
            <p:cNvSpPr>
              <a:spLocks noChangeArrowheads="1"/>
            </p:cNvSpPr>
            <p:nvPr/>
          </p:nvSpPr>
          <p:spPr bwMode="auto">
            <a:xfrm>
              <a:off x="3663" y="2045"/>
              <a:ext cx="217" cy="165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40" name="Freeform 356"/>
            <p:cNvSpPr>
              <a:spLocks/>
            </p:cNvSpPr>
            <p:nvPr/>
          </p:nvSpPr>
          <p:spPr bwMode="auto">
            <a:xfrm>
              <a:off x="3660" y="1808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41" name="Freeform 357"/>
            <p:cNvSpPr>
              <a:spLocks/>
            </p:cNvSpPr>
            <p:nvPr/>
          </p:nvSpPr>
          <p:spPr bwMode="auto">
            <a:xfrm>
              <a:off x="3660" y="1808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42" name="Freeform 358"/>
            <p:cNvSpPr>
              <a:spLocks/>
            </p:cNvSpPr>
            <p:nvPr/>
          </p:nvSpPr>
          <p:spPr bwMode="auto">
            <a:xfrm>
              <a:off x="2611" y="1808"/>
              <a:ext cx="1080" cy="34"/>
            </a:xfrm>
            <a:custGeom>
              <a:avLst/>
              <a:gdLst>
                <a:gd name="T0" fmla="*/ 0 w 3240"/>
                <a:gd name="T1" fmla="*/ 100 h 100"/>
                <a:gd name="T2" fmla="*/ 3146 w 3240"/>
                <a:gd name="T3" fmla="*/ 100 h 100"/>
                <a:gd name="T4" fmla="*/ 3240 w 3240"/>
                <a:gd name="T5" fmla="*/ 0 h 100"/>
                <a:gd name="T6" fmla="*/ 94 w 3240"/>
                <a:gd name="T7" fmla="*/ 0 h 100"/>
                <a:gd name="T8" fmla="*/ 0 w 3240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0" h="100">
                  <a:moveTo>
                    <a:pt x="0" y="100"/>
                  </a:moveTo>
                  <a:lnTo>
                    <a:pt x="3146" y="100"/>
                  </a:lnTo>
                  <a:lnTo>
                    <a:pt x="3240" y="0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43" name="Freeform 359"/>
            <p:cNvSpPr>
              <a:spLocks/>
            </p:cNvSpPr>
            <p:nvPr/>
          </p:nvSpPr>
          <p:spPr bwMode="auto">
            <a:xfrm>
              <a:off x="2611" y="1808"/>
              <a:ext cx="1080" cy="34"/>
            </a:xfrm>
            <a:custGeom>
              <a:avLst/>
              <a:gdLst>
                <a:gd name="T0" fmla="*/ 0 w 3240"/>
                <a:gd name="T1" fmla="*/ 100 h 100"/>
                <a:gd name="T2" fmla="*/ 3146 w 3240"/>
                <a:gd name="T3" fmla="*/ 100 h 100"/>
                <a:gd name="T4" fmla="*/ 3240 w 3240"/>
                <a:gd name="T5" fmla="*/ 0 h 100"/>
                <a:gd name="T6" fmla="*/ 94 w 3240"/>
                <a:gd name="T7" fmla="*/ 0 h 100"/>
                <a:gd name="T8" fmla="*/ 0 w 3240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0" h="100">
                  <a:moveTo>
                    <a:pt x="0" y="100"/>
                  </a:moveTo>
                  <a:lnTo>
                    <a:pt x="3146" y="100"/>
                  </a:lnTo>
                  <a:lnTo>
                    <a:pt x="3240" y="0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44" name="Rectangle 360"/>
            <p:cNvSpPr>
              <a:spLocks noChangeArrowheads="1"/>
            </p:cNvSpPr>
            <p:nvPr/>
          </p:nvSpPr>
          <p:spPr bwMode="auto">
            <a:xfrm>
              <a:off x="2611" y="1842"/>
              <a:ext cx="1049" cy="1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45" name="Rectangle 361"/>
            <p:cNvSpPr>
              <a:spLocks noChangeArrowheads="1"/>
            </p:cNvSpPr>
            <p:nvPr/>
          </p:nvSpPr>
          <p:spPr bwMode="auto">
            <a:xfrm>
              <a:off x="2614" y="1845"/>
              <a:ext cx="1043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46" name="Freeform 362"/>
            <p:cNvSpPr>
              <a:spLocks/>
            </p:cNvSpPr>
            <p:nvPr/>
          </p:nvSpPr>
          <p:spPr bwMode="auto">
            <a:xfrm>
              <a:off x="4654" y="1808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47" name="Freeform 363"/>
            <p:cNvSpPr>
              <a:spLocks/>
            </p:cNvSpPr>
            <p:nvPr/>
          </p:nvSpPr>
          <p:spPr bwMode="auto">
            <a:xfrm>
              <a:off x="4654" y="1808"/>
              <a:ext cx="31" cy="204"/>
            </a:xfrm>
            <a:custGeom>
              <a:avLst/>
              <a:gdLst>
                <a:gd name="T0" fmla="*/ 0 w 94"/>
                <a:gd name="T1" fmla="*/ 100 h 612"/>
                <a:gd name="T2" fmla="*/ 0 w 94"/>
                <a:gd name="T3" fmla="*/ 612 h 612"/>
                <a:gd name="T4" fmla="*/ 94 w 94"/>
                <a:gd name="T5" fmla="*/ 512 h 612"/>
                <a:gd name="T6" fmla="*/ 94 w 94"/>
                <a:gd name="T7" fmla="*/ 0 h 612"/>
                <a:gd name="T8" fmla="*/ 0 w 94"/>
                <a:gd name="T9" fmla="*/ 10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0"/>
                  </a:moveTo>
                  <a:lnTo>
                    <a:pt x="0" y="612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48" name="Freeform 364"/>
            <p:cNvSpPr>
              <a:spLocks/>
            </p:cNvSpPr>
            <p:nvPr/>
          </p:nvSpPr>
          <p:spPr bwMode="auto">
            <a:xfrm>
              <a:off x="3660" y="1808"/>
              <a:ext cx="1025" cy="34"/>
            </a:xfrm>
            <a:custGeom>
              <a:avLst/>
              <a:gdLst>
                <a:gd name="T0" fmla="*/ 0 w 3076"/>
                <a:gd name="T1" fmla="*/ 100 h 100"/>
                <a:gd name="T2" fmla="*/ 2982 w 3076"/>
                <a:gd name="T3" fmla="*/ 100 h 100"/>
                <a:gd name="T4" fmla="*/ 3076 w 3076"/>
                <a:gd name="T5" fmla="*/ 0 h 100"/>
                <a:gd name="T6" fmla="*/ 94 w 3076"/>
                <a:gd name="T7" fmla="*/ 0 h 100"/>
                <a:gd name="T8" fmla="*/ 0 w 3076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6" h="100">
                  <a:moveTo>
                    <a:pt x="0" y="100"/>
                  </a:moveTo>
                  <a:lnTo>
                    <a:pt x="2982" y="100"/>
                  </a:lnTo>
                  <a:lnTo>
                    <a:pt x="3076" y="0"/>
                  </a:lnTo>
                  <a:lnTo>
                    <a:pt x="94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49" name="Freeform 365"/>
            <p:cNvSpPr>
              <a:spLocks/>
            </p:cNvSpPr>
            <p:nvPr/>
          </p:nvSpPr>
          <p:spPr bwMode="auto">
            <a:xfrm>
              <a:off x="3660" y="1808"/>
              <a:ext cx="1025" cy="34"/>
            </a:xfrm>
            <a:custGeom>
              <a:avLst/>
              <a:gdLst>
                <a:gd name="T0" fmla="*/ 0 w 3076"/>
                <a:gd name="T1" fmla="*/ 100 h 100"/>
                <a:gd name="T2" fmla="*/ 2982 w 3076"/>
                <a:gd name="T3" fmla="*/ 100 h 100"/>
                <a:gd name="T4" fmla="*/ 3076 w 3076"/>
                <a:gd name="T5" fmla="*/ 0 h 100"/>
                <a:gd name="T6" fmla="*/ 94 w 3076"/>
                <a:gd name="T7" fmla="*/ 0 h 100"/>
                <a:gd name="T8" fmla="*/ 0 w 3076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6" h="100">
                  <a:moveTo>
                    <a:pt x="0" y="100"/>
                  </a:moveTo>
                  <a:lnTo>
                    <a:pt x="2982" y="100"/>
                  </a:lnTo>
                  <a:lnTo>
                    <a:pt x="3076" y="0"/>
                  </a:lnTo>
                  <a:lnTo>
                    <a:pt x="94" y="0"/>
                  </a:lnTo>
                  <a:lnTo>
                    <a:pt x="0" y="100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50" name="Rectangle 366"/>
            <p:cNvSpPr>
              <a:spLocks noChangeArrowheads="1"/>
            </p:cNvSpPr>
            <p:nvPr/>
          </p:nvSpPr>
          <p:spPr bwMode="auto">
            <a:xfrm>
              <a:off x="3660" y="1842"/>
              <a:ext cx="994" cy="1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51" name="Rectangle 367"/>
            <p:cNvSpPr>
              <a:spLocks noChangeArrowheads="1"/>
            </p:cNvSpPr>
            <p:nvPr/>
          </p:nvSpPr>
          <p:spPr bwMode="auto">
            <a:xfrm>
              <a:off x="3663" y="1845"/>
              <a:ext cx="988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52" name="Freeform 368"/>
            <p:cNvSpPr>
              <a:spLocks/>
            </p:cNvSpPr>
            <p:nvPr/>
          </p:nvSpPr>
          <p:spPr bwMode="auto">
            <a:xfrm>
              <a:off x="3660" y="1608"/>
              <a:ext cx="31" cy="203"/>
            </a:xfrm>
            <a:custGeom>
              <a:avLst/>
              <a:gdLst>
                <a:gd name="T0" fmla="*/ 0 w 94"/>
                <a:gd name="T1" fmla="*/ 99 h 610"/>
                <a:gd name="T2" fmla="*/ 0 w 94"/>
                <a:gd name="T3" fmla="*/ 610 h 610"/>
                <a:gd name="T4" fmla="*/ 94 w 94"/>
                <a:gd name="T5" fmla="*/ 511 h 610"/>
                <a:gd name="T6" fmla="*/ 94 w 94"/>
                <a:gd name="T7" fmla="*/ 0 h 610"/>
                <a:gd name="T8" fmla="*/ 0 w 94"/>
                <a:gd name="T9" fmla="*/ 99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0">
                  <a:moveTo>
                    <a:pt x="0" y="99"/>
                  </a:moveTo>
                  <a:lnTo>
                    <a:pt x="0" y="610"/>
                  </a:lnTo>
                  <a:lnTo>
                    <a:pt x="94" y="511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53" name="Freeform 369"/>
            <p:cNvSpPr>
              <a:spLocks/>
            </p:cNvSpPr>
            <p:nvPr/>
          </p:nvSpPr>
          <p:spPr bwMode="auto">
            <a:xfrm>
              <a:off x="3660" y="1608"/>
              <a:ext cx="31" cy="203"/>
            </a:xfrm>
            <a:custGeom>
              <a:avLst/>
              <a:gdLst>
                <a:gd name="T0" fmla="*/ 0 w 94"/>
                <a:gd name="T1" fmla="*/ 99 h 610"/>
                <a:gd name="T2" fmla="*/ 0 w 94"/>
                <a:gd name="T3" fmla="*/ 610 h 610"/>
                <a:gd name="T4" fmla="*/ 94 w 94"/>
                <a:gd name="T5" fmla="*/ 511 h 610"/>
                <a:gd name="T6" fmla="*/ 94 w 94"/>
                <a:gd name="T7" fmla="*/ 0 h 610"/>
                <a:gd name="T8" fmla="*/ 0 w 94"/>
                <a:gd name="T9" fmla="*/ 99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0">
                  <a:moveTo>
                    <a:pt x="0" y="99"/>
                  </a:moveTo>
                  <a:lnTo>
                    <a:pt x="0" y="610"/>
                  </a:lnTo>
                  <a:lnTo>
                    <a:pt x="94" y="511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54" name="Freeform 370"/>
            <p:cNvSpPr>
              <a:spLocks/>
            </p:cNvSpPr>
            <p:nvPr/>
          </p:nvSpPr>
          <p:spPr bwMode="auto">
            <a:xfrm>
              <a:off x="3646" y="1608"/>
              <a:ext cx="45" cy="33"/>
            </a:xfrm>
            <a:custGeom>
              <a:avLst/>
              <a:gdLst>
                <a:gd name="T0" fmla="*/ 0 w 135"/>
                <a:gd name="T1" fmla="*/ 99 h 99"/>
                <a:gd name="T2" fmla="*/ 41 w 135"/>
                <a:gd name="T3" fmla="*/ 99 h 99"/>
                <a:gd name="T4" fmla="*/ 135 w 135"/>
                <a:gd name="T5" fmla="*/ 0 h 99"/>
                <a:gd name="T6" fmla="*/ 94 w 135"/>
                <a:gd name="T7" fmla="*/ 0 h 99"/>
                <a:gd name="T8" fmla="*/ 0 w 135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99">
                  <a:moveTo>
                    <a:pt x="0" y="99"/>
                  </a:moveTo>
                  <a:lnTo>
                    <a:pt x="41" y="99"/>
                  </a:lnTo>
                  <a:lnTo>
                    <a:pt x="135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55" name="Freeform 371"/>
            <p:cNvSpPr>
              <a:spLocks/>
            </p:cNvSpPr>
            <p:nvPr/>
          </p:nvSpPr>
          <p:spPr bwMode="auto">
            <a:xfrm>
              <a:off x="3646" y="1608"/>
              <a:ext cx="45" cy="33"/>
            </a:xfrm>
            <a:custGeom>
              <a:avLst/>
              <a:gdLst>
                <a:gd name="T0" fmla="*/ 0 w 135"/>
                <a:gd name="T1" fmla="*/ 99 h 99"/>
                <a:gd name="T2" fmla="*/ 41 w 135"/>
                <a:gd name="T3" fmla="*/ 99 h 99"/>
                <a:gd name="T4" fmla="*/ 135 w 135"/>
                <a:gd name="T5" fmla="*/ 0 h 99"/>
                <a:gd name="T6" fmla="*/ 94 w 135"/>
                <a:gd name="T7" fmla="*/ 0 h 99"/>
                <a:gd name="T8" fmla="*/ 0 w 135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99">
                  <a:moveTo>
                    <a:pt x="0" y="99"/>
                  </a:moveTo>
                  <a:lnTo>
                    <a:pt x="41" y="99"/>
                  </a:lnTo>
                  <a:lnTo>
                    <a:pt x="135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56" name="Rectangle 372"/>
            <p:cNvSpPr>
              <a:spLocks noChangeArrowheads="1"/>
            </p:cNvSpPr>
            <p:nvPr/>
          </p:nvSpPr>
          <p:spPr bwMode="auto">
            <a:xfrm>
              <a:off x="3646" y="1641"/>
              <a:ext cx="14" cy="1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57" name="Rectangle 373"/>
            <p:cNvSpPr>
              <a:spLocks noChangeArrowheads="1"/>
            </p:cNvSpPr>
            <p:nvPr/>
          </p:nvSpPr>
          <p:spPr bwMode="auto">
            <a:xfrm>
              <a:off x="3649" y="1644"/>
              <a:ext cx="8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58" name="Freeform 374"/>
            <p:cNvSpPr>
              <a:spLocks/>
            </p:cNvSpPr>
            <p:nvPr/>
          </p:nvSpPr>
          <p:spPr bwMode="auto">
            <a:xfrm>
              <a:off x="3739" y="1608"/>
              <a:ext cx="32" cy="203"/>
            </a:xfrm>
            <a:custGeom>
              <a:avLst/>
              <a:gdLst>
                <a:gd name="T0" fmla="*/ 0 w 94"/>
                <a:gd name="T1" fmla="*/ 99 h 610"/>
                <a:gd name="T2" fmla="*/ 0 w 94"/>
                <a:gd name="T3" fmla="*/ 610 h 610"/>
                <a:gd name="T4" fmla="*/ 94 w 94"/>
                <a:gd name="T5" fmla="*/ 511 h 610"/>
                <a:gd name="T6" fmla="*/ 94 w 94"/>
                <a:gd name="T7" fmla="*/ 0 h 610"/>
                <a:gd name="T8" fmla="*/ 0 w 94"/>
                <a:gd name="T9" fmla="*/ 99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0">
                  <a:moveTo>
                    <a:pt x="0" y="99"/>
                  </a:moveTo>
                  <a:lnTo>
                    <a:pt x="0" y="610"/>
                  </a:lnTo>
                  <a:lnTo>
                    <a:pt x="94" y="511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59" name="Freeform 375"/>
            <p:cNvSpPr>
              <a:spLocks/>
            </p:cNvSpPr>
            <p:nvPr/>
          </p:nvSpPr>
          <p:spPr bwMode="auto">
            <a:xfrm>
              <a:off x="3739" y="1608"/>
              <a:ext cx="32" cy="203"/>
            </a:xfrm>
            <a:custGeom>
              <a:avLst/>
              <a:gdLst>
                <a:gd name="T0" fmla="*/ 0 w 94"/>
                <a:gd name="T1" fmla="*/ 99 h 610"/>
                <a:gd name="T2" fmla="*/ 0 w 94"/>
                <a:gd name="T3" fmla="*/ 610 h 610"/>
                <a:gd name="T4" fmla="*/ 94 w 94"/>
                <a:gd name="T5" fmla="*/ 511 h 610"/>
                <a:gd name="T6" fmla="*/ 94 w 94"/>
                <a:gd name="T7" fmla="*/ 0 h 610"/>
                <a:gd name="T8" fmla="*/ 0 w 94"/>
                <a:gd name="T9" fmla="*/ 99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0">
                  <a:moveTo>
                    <a:pt x="0" y="99"/>
                  </a:moveTo>
                  <a:lnTo>
                    <a:pt x="0" y="610"/>
                  </a:lnTo>
                  <a:lnTo>
                    <a:pt x="94" y="511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60" name="Freeform 376"/>
            <p:cNvSpPr>
              <a:spLocks/>
            </p:cNvSpPr>
            <p:nvPr/>
          </p:nvSpPr>
          <p:spPr bwMode="auto">
            <a:xfrm>
              <a:off x="3660" y="1608"/>
              <a:ext cx="111" cy="33"/>
            </a:xfrm>
            <a:custGeom>
              <a:avLst/>
              <a:gdLst>
                <a:gd name="T0" fmla="*/ 0 w 332"/>
                <a:gd name="T1" fmla="*/ 99 h 99"/>
                <a:gd name="T2" fmla="*/ 238 w 332"/>
                <a:gd name="T3" fmla="*/ 99 h 99"/>
                <a:gd name="T4" fmla="*/ 332 w 332"/>
                <a:gd name="T5" fmla="*/ 0 h 99"/>
                <a:gd name="T6" fmla="*/ 94 w 332"/>
                <a:gd name="T7" fmla="*/ 0 h 99"/>
                <a:gd name="T8" fmla="*/ 0 w 33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99">
                  <a:moveTo>
                    <a:pt x="0" y="99"/>
                  </a:moveTo>
                  <a:lnTo>
                    <a:pt x="238" y="99"/>
                  </a:lnTo>
                  <a:lnTo>
                    <a:pt x="332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61" name="Freeform 377"/>
            <p:cNvSpPr>
              <a:spLocks/>
            </p:cNvSpPr>
            <p:nvPr/>
          </p:nvSpPr>
          <p:spPr bwMode="auto">
            <a:xfrm>
              <a:off x="3660" y="1608"/>
              <a:ext cx="111" cy="33"/>
            </a:xfrm>
            <a:custGeom>
              <a:avLst/>
              <a:gdLst>
                <a:gd name="T0" fmla="*/ 0 w 332"/>
                <a:gd name="T1" fmla="*/ 99 h 99"/>
                <a:gd name="T2" fmla="*/ 238 w 332"/>
                <a:gd name="T3" fmla="*/ 99 h 99"/>
                <a:gd name="T4" fmla="*/ 332 w 332"/>
                <a:gd name="T5" fmla="*/ 0 h 99"/>
                <a:gd name="T6" fmla="*/ 94 w 332"/>
                <a:gd name="T7" fmla="*/ 0 h 99"/>
                <a:gd name="T8" fmla="*/ 0 w 33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99">
                  <a:moveTo>
                    <a:pt x="0" y="99"/>
                  </a:moveTo>
                  <a:lnTo>
                    <a:pt x="238" y="99"/>
                  </a:lnTo>
                  <a:lnTo>
                    <a:pt x="332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62" name="Rectangle 378"/>
            <p:cNvSpPr>
              <a:spLocks noChangeArrowheads="1"/>
            </p:cNvSpPr>
            <p:nvPr/>
          </p:nvSpPr>
          <p:spPr bwMode="auto">
            <a:xfrm>
              <a:off x="3660" y="1641"/>
              <a:ext cx="79" cy="1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63" name="Rectangle 379"/>
            <p:cNvSpPr>
              <a:spLocks noChangeArrowheads="1"/>
            </p:cNvSpPr>
            <p:nvPr/>
          </p:nvSpPr>
          <p:spPr bwMode="auto">
            <a:xfrm>
              <a:off x="3663" y="1644"/>
              <a:ext cx="73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64" name="Freeform 380"/>
            <p:cNvSpPr>
              <a:spLocks/>
            </p:cNvSpPr>
            <p:nvPr/>
          </p:nvSpPr>
          <p:spPr bwMode="auto">
            <a:xfrm>
              <a:off x="3660" y="1406"/>
              <a:ext cx="31" cy="204"/>
            </a:xfrm>
            <a:custGeom>
              <a:avLst/>
              <a:gdLst>
                <a:gd name="T0" fmla="*/ 0 w 94"/>
                <a:gd name="T1" fmla="*/ 101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101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1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65" name="Freeform 381"/>
            <p:cNvSpPr>
              <a:spLocks/>
            </p:cNvSpPr>
            <p:nvPr/>
          </p:nvSpPr>
          <p:spPr bwMode="auto">
            <a:xfrm>
              <a:off x="3660" y="1406"/>
              <a:ext cx="31" cy="204"/>
            </a:xfrm>
            <a:custGeom>
              <a:avLst/>
              <a:gdLst>
                <a:gd name="T0" fmla="*/ 0 w 94"/>
                <a:gd name="T1" fmla="*/ 101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101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1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101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66" name="Freeform 382"/>
            <p:cNvSpPr>
              <a:spLocks/>
            </p:cNvSpPr>
            <p:nvPr/>
          </p:nvSpPr>
          <p:spPr bwMode="auto">
            <a:xfrm>
              <a:off x="3636" y="1406"/>
              <a:ext cx="55" cy="34"/>
            </a:xfrm>
            <a:custGeom>
              <a:avLst/>
              <a:gdLst>
                <a:gd name="T0" fmla="*/ 0 w 167"/>
                <a:gd name="T1" fmla="*/ 101 h 101"/>
                <a:gd name="T2" fmla="*/ 73 w 167"/>
                <a:gd name="T3" fmla="*/ 101 h 101"/>
                <a:gd name="T4" fmla="*/ 167 w 167"/>
                <a:gd name="T5" fmla="*/ 0 h 101"/>
                <a:gd name="T6" fmla="*/ 94 w 167"/>
                <a:gd name="T7" fmla="*/ 0 h 101"/>
                <a:gd name="T8" fmla="*/ 0 w 167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01">
                  <a:moveTo>
                    <a:pt x="0" y="101"/>
                  </a:moveTo>
                  <a:lnTo>
                    <a:pt x="73" y="101"/>
                  </a:lnTo>
                  <a:lnTo>
                    <a:pt x="167" y="0"/>
                  </a:lnTo>
                  <a:lnTo>
                    <a:pt x="94" y="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67" name="Freeform 383"/>
            <p:cNvSpPr>
              <a:spLocks/>
            </p:cNvSpPr>
            <p:nvPr/>
          </p:nvSpPr>
          <p:spPr bwMode="auto">
            <a:xfrm>
              <a:off x="3636" y="1406"/>
              <a:ext cx="55" cy="34"/>
            </a:xfrm>
            <a:custGeom>
              <a:avLst/>
              <a:gdLst>
                <a:gd name="T0" fmla="*/ 0 w 167"/>
                <a:gd name="T1" fmla="*/ 101 h 101"/>
                <a:gd name="T2" fmla="*/ 73 w 167"/>
                <a:gd name="T3" fmla="*/ 101 h 101"/>
                <a:gd name="T4" fmla="*/ 167 w 167"/>
                <a:gd name="T5" fmla="*/ 0 h 101"/>
                <a:gd name="T6" fmla="*/ 94 w 167"/>
                <a:gd name="T7" fmla="*/ 0 h 101"/>
                <a:gd name="T8" fmla="*/ 0 w 167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01">
                  <a:moveTo>
                    <a:pt x="0" y="101"/>
                  </a:moveTo>
                  <a:lnTo>
                    <a:pt x="73" y="101"/>
                  </a:lnTo>
                  <a:lnTo>
                    <a:pt x="167" y="0"/>
                  </a:lnTo>
                  <a:lnTo>
                    <a:pt x="94" y="0"/>
                  </a:lnTo>
                  <a:lnTo>
                    <a:pt x="0" y="101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68" name="Rectangle 384"/>
            <p:cNvSpPr>
              <a:spLocks noChangeArrowheads="1"/>
            </p:cNvSpPr>
            <p:nvPr/>
          </p:nvSpPr>
          <p:spPr bwMode="auto">
            <a:xfrm>
              <a:off x="3636" y="1440"/>
              <a:ext cx="24" cy="1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69" name="Rectangle 385"/>
            <p:cNvSpPr>
              <a:spLocks noChangeArrowheads="1"/>
            </p:cNvSpPr>
            <p:nvPr/>
          </p:nvSpPr>
          <p:spPr bwMode="auto">
            <a:xfrm>
              <a:off x="3639" y="1443"/>
              <a:ext cx="18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70" name="Freeform 386"/>
            <p:cNvSpPr>
              <a:spLocks/>
            </p:cNvSpPr>
            <p:nvPr/>
          </p:nvSpPr>
          <p:spPr bwMode="auto">
            <a:xfrm>
              <a:off x="3700" y="1406"/>
              <a:ext cx="31" cy="204"/>
            </a:xfrm>
            <a:custGeom>
              <a:avLst/>
              <a:gdLst>
                <a:gd name="T0" fmla="*/ 0 w 94"/>
                <a:gd name="T1" fmla="*/ 101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101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1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71" name="Freeform 387"/>
            <p:cNvSpPr>
              <a:spLocks/>
            </p:cNvSpPr>
            <p:nvPr/>
          </p:nvSpPr>
          <p:spPr bwMode="auto">
            <a:xfrm>
              <a:off x="3700" y="1406"/>
              <a:ext cx="31" cy="204"/>
            </a:xfrm>
            <a:custGeom>
              <a:avLst/>
              <a:gdLst>
                <a:gd name="T0" fmla="*/ 0 w 94"/>
                <a:gd name="T1" fmla="*/ 101 h 612"/>
                <a:gd name="T2" fmla="*/ 0 w 94"/>
                <a:gd name="T3" fmla="*/ 612 h 612"/>
                <a:gd name="T4" fmla="*/ 94 w 94"/>
                <a:gd name="T5" fmla="*/ 513 h 612"/>
                <a:gd name="T6" fmla="*/ 94 w 94"/>
                <a:gd name="T7" fmla="*/ 0 h 612"/>
                <a:gd name="T8" fmla="*/ 0 w 94"/>
                <a:gd name="T9" fmla="*/ 101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2">
                  <a:moveTo>
                    <a:pt x="0" y="101"/>
                  </a:moveTo>
                  <a:lnTo>
                    <a:pt x="0" y="612"/>
                  </a:lnTo>
                  <a:lnTo>
                    <a:pt x="94" y="513"/>
                  </a:lnTo>
                  <a:lnTo>
                    <a:pt x="94" y="0"/>
                  </a:lnTo>
                  <a:lnTo>
                    <a:pt x="0" y="101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72" name="Freeform 388"/>
            <p:cNvSpPr>
              <a:spLocks/>
            </p:cNvSpPr>
            <p:nvPr/>
          </p:nvSpPr>
          <p:spPr bwMode="auto">
            <a:xfrm>
              <a:off x="3660" y="1406"/>
              <a:ext cx="71" cy="34"/>
            </a:xfrm>
            <a:custGeom>
              <a:avLst/>
              <a:gdLst>
                <a:gd name="T0" fmla="*/ 0 w 213"/>
                <a:gd name="T1" fmla="*/ 101 h 101"/>
                <a:gd name="T2" fmla="*/ 119 w 213"/>
                <a:gd name="T3" fmla="*/ 101 h 101"/>
                <a:gd name="T4" fmla="*/ 213 w 213"/>
                <a:gd name="T5" fmla="*/ 0 h 101"/>
                <a:gd name="T6" fmla="*/ 94 w 213"/>
                <a:gd name="T7" fmla="*/ 0 h 101"/>
                <a:gd name="T8" fmla="*/ 0 w 213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101">
                  <a:moveTo>
                    <a:pt x="0" y="101"/>
                  </a:moveTo>
                  <a:lnTo>
                    <a:pt x="119" y="101"/>
                  </a:lnTo>
                  <a:lnTo>
                    <a:pt x="213" y="0"/>
                  </a:lnTo>
                  <a:lnTo>
                    <a:pt x="94" y="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73" name="Freeform 389"/>
            <p:cNvSpPr>
              <a:spLocks/>
            </p:cNvSpPr>
            <p:nvPr/>
          </p:nvSpPr>
          <p:spPr bwMode="auto">
            <a:xfrm>
              <a:off x="3660" y="1406"/>
              <a:ext cx="71" cy="34"/>
            </a:xfrm>
            <a:custGeom>
              <a:avLst/>
              <a:gdLst>
                <a:gd name="T0" fmla="*/ 0 w 213"/>
                <a:gd name="T1" fmla="*/ 101 h 101"/>
                <a:gd name="T2" fmla="*/ 119 w 213"/>
                <a:gd name="T3" fmla="*/ 101 h 101"/>
                <a:gd name="T4" fmla="*/ 213 w 213"/>
                <a:gd name="T5" fmla="*/ 0 h 101"/>
                <a:gd name="T6" fmla="*/ 94 w 213"/>
                <a:gd name="T7" fmla="*/ 0 h 101"/>
                <a:gd name="T8" fmla="*/ 0 w 213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101">
                  <a:moveTo>
                    <a:pt x="0" y="101"/>
                  </a:moveTo>
                  <a:lnTo>
                    <a:pt x="119" y="101"/>
                  </a:lnTo>
                  <a:lnTo>
                    <a:pt x="213" y="0"/>
                  </a:lnTo>
                  <a:lnTo>
                    <a:pt x="94" y="0"/>
                  </a:lnTo>
                  <a:lnTo>
                    <a:pt x="0" y="101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74" name="Rectangle 390"/>
            <p:cNvSpPr>
              <a:spLocks noChangeArrowheads="1"/>
            </p:cNvSpPr>
            <p:nvPr/>
          </p:nvSpPr>
          <p:spPr bwMode="auto">
            <a:xfrm>
              <a:off x="3660" y="1440"/>
              <a:ext cx="40" cy="1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75" name="Rectangle 391"/>
            <p:cNvSpPr>
              <a:spLocks noChangeArrowheads="1"/>
            </p:cNvSpPr>
            <p:nvPr/>
          </p:nvSpPr>
          <p:spPr bwMode="auto">
            <a:xfrm>
              <a:off x="3663" y="1443"/>
              <a:ext cx="34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76" name="Freeform 392"/>
            <p:cNvSpPr>
              <a:spLocks/>
            </p:cNvSpPr>
            <p:nvPr/>
          </p:nvSpPr>
          <p:spPr bwMode="auto">
            <a:xfrm>
              <a:off x="3660" y="1206"/>
              <a:ext cx="31" cy="203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7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77" name="Freeform 393"/>
            <p:cNvSpPr>
              <a:spLocks/>
            </p:cNvSpPr>
            <p:nvPr/>
          </p:nvSpPr>
          <p:spPr bwMode="auto">
            <a:xfrm>
              <a:off x="3660" y="1206"/>
              <a:ext cx="31" cy="203"/>
            </a:xfrm>
            <a:custGeom>
              <a:avLst/>
              <a:gdLst>
                <a:gd name="T0" fmla="*/ 0 w 94"/>
                <a:gd name="T1" fmla="*/ 99 h 611"/>
                <a:gd name="T2" fmla="*/ 0 w 94"/>
                <a:gd name="T3" fmla="*/ 611 h 611"/>
                <a:gd name="T4" fmla="*/ 94 w 94"/>
                <a:gd name="T5" fmla="*/ 512 h 611"/>
                <a:gd name="T6" fmla="*/ 94 w 94"/>
                <a:gd name="T7" fmla="*/ 0 h 611"/>
                <a:gd name="T8" fmla="*/ 0 w 94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11">
                  <a:moveTo>
                    <a:pt x="0" y="99"/>
                  </a:moveTo>
                  <a:lnTo>
                    <a:pt x="0" y="611"/>
                  </a:lnTo>
                  <a:lnTo>
                    <a:pt x="94" y="512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78" name="Freeform 394"/>
            <p:cNvSpPr>
              <a:spLocks/>
            </p:cNvSpPr>
            <p:nvPr/>
          </p:nvSpPr>
          <p:spPr bwMode="auto">
            <a:xfrm>
              <a:off x="3556" y="1206"/>
              <a:ext cx="135" cy="33"/>
            </a:xfrm>
            <a:custGeom>
              <a:avLst/>
              <a:gdLst>
                <a:gd name="T0" fmla="*/ 0 w 407"/>
                <a:gd name="T1" fmla="*/ 99 h 99"/>
                <a:gd name="T2" fmla="*/ 313 w 407"/>
                <a:gd name="T3" fmla="*/ 99 h 99"/>
                <a:gd name="T4" fmla="*/ 407 w 407"/>
                <a:gd name="T5" fmla="*/ 0 h 99"/>
                <a:gd name="T6" fmla="*/ 94 w 407"/>
                <a:gd name="T7" fmla="*/ 0 h 99"/>
                <a:gd name="T8" fmla="*/ 0 w 407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99">
                  <a:moveTo>
                    <a:pt x="0" y="99"/>
                  </a:moveTo>
                  <a:lnTo>
                    <a:pt x="313" y="99"/>
                  </a:lnTo>
                  <a:lnTo>
                    <a:pt x="407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B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79" name="Freeform 395"/>
            <p:cNvSpPr>
              <a:spLocks/>
            </p:cNvSpPr>
            <p:nvPr/>
          </p:nvSpPr>
          <p:spPr bwMode="auto">
            <a:xfrm>
              <a:off x="3556" y="1206"/>
              <a:ext cx="135" cy="33"/>
            </a:xfrm>
            <a:custGeom>
              <a:avLst/>
              <a:gdLst>
                <a:gd name="T0" fmla="*/ 0 w 407"/>
                <a:gd name="T1" fmla="*/ 99 h 99"/>
                <a:gd name="T2" fmla="*/ 313 w 407"/>
                <a:gd name="T3" fmla="*/ 99 h 99"/>
                <a:gd name="T4" fmla="*/ 407 w 407"/>
                <a:gd name="T5" fmla="*/ 0 h 99"/>
                <a:gd name="T6" fmla="*/ 94 w 407"/>
                <a:gd name="T7" fmla="*/ 0 h 99"/>
                <a:gd name="T8" fmla="*/ 0 w 407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99">
                  <a:moveTo>
                    <a:pt x="0" y="99"/>
                  </a:moveTo>
                  <a:lnTo>
                    <a:pt x="313" y="99"/>
                  </a:lnTo>
                  <a:lnTo>
                    <a:pt x="407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80" name="Rectangle 396"/>
            <p:cNvSpPr>
              <a:spLocks noChangeArrowheads="1"/>
            </p:cNvSpPr>
            <p:nvPr/>
          </p:nvSpPr>
          <p:spPr bwMode="auto">
            <a:xfrm>
              <a:off x="3556" y="1239"/>
              <a:ext cx="104" cy="1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81" name="Rectangle 397"/>
            <p:cNvSpPr>
              <a:spLocks noChangeArrowheads="1"/>
            </p:cNvSpPr>
            <p:nvPr/>
          </p:nvSpPr>
          <p:spPr bwMode="auto">
            <a:xfrm>
              <a:off x="3559" y="1242"/>
              <a:ext cx="98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82" name="Freeform 398"/>
            <p:cNvSpPr>
              <a:spLocks/>
            </p:cNvSpPr>
            <p:nvPr/>
          </p:nvSpPr>
          <p:spPr bwMode="auto">
            <a:xfrm>
              <a:off x="4026" y="1206"/>
              <a:ext cx="31" cy="203"/>
            </a:xfrm>
            <a:custGeom>
              <a:avLst/>
              <a:gdLst>
                <a:gd name="T0" fmla="*/ 0 w 95"/>
                <a:gd name="T1" fmla="*/ 99 h 611"/>
                <a:gd name="T2" fmla="*/ 0 w 95"/>
                <a:gd name="T3" fmla="*/ 611 h 611"/>
                <a:gd name="T4" fmla="*/ 95 w 95"/>
                <a:gd name="T5" fmla="*/ 512 h 611"/>
                <a:gd name="T6" fmla="*/ 95 w 95"/>
                <a:gd name="T7" fmla="*/ 0 h 611"/>
                <a:gd name="T8" fmla="*/ 0 w 95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11">
                  <a:moveTo>
                    <a:pt x="0" y="99"/>
                  </a:moveTo>
                  <a:lnTo>
                    <a:pt x="0" y="611"/>
                  </a:lnTo>
                  <a:lnTo>
                    <a:pt x="95" y="512"/>
                  </a:lnTo>
                  <a:lnTo>
                    <a:pt x="95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7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83" name="Freeform 399"/>
            <p:cNvSpPr>
              <a:spLocks/>
            </p:cNvSpPr>
            <p:nvPr/>
          </p:nvSpPr>
          <p:spPr bwMode="auto">
            <a:xfrm>
              <a:off x="4026" y="1206"/>
              <a:ext cx="31" cy="203"/>
            </a:xfrm>
            <a:custGeom>
              <a:avLst/>
              <a:gdLst>
                <a:gd name="T0" fmla="*/ 0 w 95"/>
                <a:gd name="T1" fmla="*/ 99 h 611"/>
                <a:gd name="T2" fmla="*/ 0 w 95"/>
                <a:gd name="T3" fmla="*/ 611 h 611"/>
                <a:gd name="T4" fmla="*/ 95 w 95"/>
                <a:gd name="T5" fmla="*/ 512 h 611"/>
                <a:gd name="T6" fmla="*/ 95 w 95"/>
                <a:gd name="T7" fmla="*/ 0 h 611"/>
                <a:gd name="T8" fmla="*/ 0 w 95"/>
                <a:gd name="T9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11">
                  <a:moveTo>
                    <a:pt x="0" y="99"/>
                  </a:moveTo>
                  <a:lnTo>
                    <a:pt x="0" y="611"/>
                  </a:lnTo>
                  <a:lnTo>
                    <a:pt x="95" y="512"/>
                  </a:lnTo>
                  <a:lnTo>
                    <a:pt x="95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84" name="Freeform 400"/>
            <p:cNvSpPr>
              <a:spLocks/>
            </p:cNvSpPr>
            <p:nvPr/>
          </p:nvSpPr>
          <p:spPr bwMode="auto">
            <a:xfrm>
              <a:off x="3660" y="1206"/>
              <a:ext cx="397" cy="33"/>
            </a:xfrm>
            <a:custGeom>
              <a:avLst/>
              <a:gdLst>
                <a:gd name="T0" fmla="*/ 0 w 1192"/>
                <a:gd name="T1" fmla="*/ 99 h 99"/>
                <a:gd name="T2" fmla="*/ 1097 w 1192"/>
                <a:gd name="T3" fmla="*/ 99 h 99"/>
                <a:gd name="T4" fmla="*/ 1192 w 1192"/>
                <a:gd name="T5" fmla="*/ 0 h 99"/>
                <a:gd name="T6" fmla="*/ 94 w 1192"/>
                <a:gd name="T7" fmla="*/ 0 h 99"/>
                <a:gd name="T8" fmla="*/ 0 w 119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2" h="99">
                  <a:moveTo>
                    <a:pt x="0" y="99"/>
                  </a:moveTo>
                  <a:lnTo>
                    <a:pt x="1097" y="99"/>
                  </a:lnTo>
                  <a:lnTo>
                    <a:pt x="1192" y="0"/>
                  </a:lnTo>
                  <a:lnTo>
                    <a:pt x="94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85" name="Freeform 401"/>
            <p:cNvSpPr>
              <a:spLocks/>
            </p:cNvSpPr>
            <p:nvPr/>
          </p:nvSpPr>
          <p:spPr bwMode="auto">
            <a:xfrm>
              <a:off x="3660" y="1206"/>
              <a:ext cx="397" cy="33"/>
            </a:xfrm>
            <a:custGeom>
              <a:avLst/>
              <a:gdLst>
                <a:gd name="T0" fmla="*/ 0 w 1192"/>
                <a:gd name="T1" fmla="*/ 99 h 99"/>
                <a:gd name="T2" fmla="*/ 1097 w 1192"/>
                <a:gd name="T3" fmla="*/ 99 h 99"/>
                <a:gd name="T4" fmla="*/ 1192 w 1192"/>
                <a:gd name="T5" fmla="*/ 0 h 99"/>
                <a:gd name="T6" fmla="*/ 94 w 1192"/>
                <a:gd name="T7" fmla="*/ 0 h 99"/>
                <a:gd name="T8" fmla="*/ 0 w 119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2" h="99">
                  <a:moveTo>
                    <a:pt x="0" y="99"/>
                  </a:moveTo>
                  <a:lnTo>
                    <a:pt x="1097" y="99"/>
                  </a:lnTo>
                  <a:lnTo>
                    <a:pt x="1192" y="0"/>
                  </a:lnTo>
                  <a:lnTo>
                    <a:pt x="94" y="0"/>
                  </a:lnTo>
                  <a:lnTo>
                    <a:pt x="0" y="99"/>
                  </a:lnTo>
                </a:path>
              </a:pathLst>
            </a:custGeom>
            <a:noFill/>
            <a:ln w="1111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86" name="Rectangle 402"/>
            <p:cNvSpPr>
              <a:spLocks noChangeArrowheads="1"/>
            </p:cNvSpPr>
            <p:nvPr/>
          </p:nvSpPr>
          <p:spPr bwMode="auto">
            <a:xfrm>
              <a:off x="3660" y="1239"/>
              <a:ext cx="366" cy="1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87" name="Rectangle 403"/>
            <p:cNvSpPr>
              <a:spLocks noChangeArrowheads="1"/>
            </p:cNvSpPr>
            <p:nvPr/>
          </p:nvSpPr>
          <p:spPr bwMode="auto">
            <a:xfrm>
              <a:off x="3663" y="1242"/>
              <a:ext cx="360" cy="164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89" name="Line 405"/>
            <p:cNvSpPr>
              <a:spLocks noChangeShapeType="1"/>
            </p:cNvSpPr>
            <p:nvPr/>
          </p:nvSpPr>
          <p:spPr bwMode="auto">
            <a:xfrm>
              <a:off x="2352" y="3527"/>
              <a:ext cx="1220" cy="0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90" name="Line 406"/>
            <p:cNvSpPr>
              <a:spLocks noChangeShapeType="1"/>
            </p:cNvSpPr>
            <p:nvPr/>
          </p:nvSpPr>
          <p:spPr bwMode="auto">
            <a:xfrm>
              <a:off x="3572" y="3527"/>
              <a:ext cx="1219" cy="0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96" name="Rectangle 412"/>
            <p:cNvSpPr>
              <a:spLocks noChangeArrowheads="1"/>
            </p:cNvSpPr>
            <p:nvPr/>
          </p:nvSpPr>
          <p:spPr bwMode="auto">
            <a:xfrm>
              <a:off x="2025" y="1243"/>
              <a:ext cx="2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CMN</a:t>
              </a:r>
              <a:endParaRPr lang="de-DE" altLang="x-none" sz="1800"/>
            </a:p>
          </p:txBody>
        </p:sp>
        <p:sp>
          <p:nvSpPr>
            <p:cNvPr id="16797" name="Rectangle 413"/>
            <p:cNvSpPr>
              <a:spLocks noChangeArrowheads="1"/>
            </p:cNvSpPr>
            <p:nvPr/>
          </p:nvSpPr>
          <p:spPr bwMode="auto">
            <a:xfrm>
              <a:off x="1966" y="1444"/>
              <a:ext cx="3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CPDN</a:t>
              </a:r>
              <a:endParaRPr lang="de-DE" altLang="x-none" sz="1800"/>
            </a:p>
          </p:txBody>
        </p:sp>
        <p:sp>
          <p:nvSpPr>
            <p:cNvPr id="16798" name="Rectangle 414"/>
            <p:cNvSpPr>
              <a:spLocks noChangeArrowheads="1"/>
            </p:cNvSpPr>
            <p:nvPr/>
          </p:nvSpPr>
          <p:spPr bwMode="auto">
            <a:xfrm>
              <a:off x="1051" y="1645"/>
              <a:ext cx="12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highly diff. epithelial</a:t>
              </a:r>
              <a:endParaRPr lang="de-DE" altLang="x-none" sz="1800"/>
            </a:p>
          </p:txBody>
        </p:sp>
        <p:sp>
          <p:nvSpPr>
            <p:cNvPr id="16799" name="Rectangle 415"/>
            <p:cNvSpPr>
              <a:spLocks noChangeArrowheads="1"/>
            </p:cNvSpPr>
            <p:nvPr/>
          </p:nvSpPr>
          <p:spPr bwMode="auto">
            <a:xfrm>
              <a:off x="1924" y="1846"/>
              <a:ext cx="3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mixed</a:t>
              </a:r>
              <a:endParaRPr lang="de-DE" altLang="x-none" sz="1800"/>
            </a:p>
          </p:txBody>
        </p:sp>
        <p:sp>
          <p:nvSpPr>
            <p:cNvPr id="16800" name="Rectangle 416"/>
            <p:cNvSpPr>
              <a:spLocks noChangeArrowheads="1"/>
            </p:cNvSpPr>
            <p:nvPr/>
          </p:nvSpPr>
          <p:spPr bwMode="auto">
            <a:xfrm>
              <a:off x="952" y="2047"/>
              <a:ext cx="1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epithelial predominant</a:t>
              </a:r>
              <a:endParaRPr lang="de-DE" altLang="x-none" sz="1800"/>
            </a:p>
          </p:txBody>
        </p:sp>
        <p:sp>
          <p:nvSpPr>
            <p:cNvPr id="16801" name="Rectangle 417"/>
            <p:cNvSpPr>
              <a:spLocks noChangeArrowheads="1"/>
            </p:cNvSpPr>
            <p:nvPr/>
          </p:nvSpPr>
          <p:spPr bwMode="auto">
            <a:xfrm>
              <a:off x="941" y="2247"/>
              <a:ext cx="133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blastemal predominant</a:t>
              </a:r>
              <a:endParaRPr lang="de-DE" altLang="x-none" sz="1800"/>
            </a:p>
          </p:txBody>
        </p:sp>
        <p:sp>
          <p:nvSpPr>
            <p:cNvPr id="16802" name="Rectangle 418"/>
            <p:cNvSpPr>
              <a:spLocks noChangeArrowheads="1"/>
            </p:cNvSpPr>
            <p:nvPr/>
          </p:nvSpPr>
          <p:spPr bwMode="auto">
            <a:xfrm>
              <a:off x="1068" y="2448"/>
              <a:ext cx="120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stromal predominant</a:t>
              </a:r>
              <a:endParaRPr lang="de-DE" altLang="x-none" sz="1800"/>
            </a:p>
          </p:txBody>
        </p:sp>
        <p:sp>
          <p:nvSpPr>
            <p:cNvPr id="16803" name="Rectangle 419"/>
            <p:cNvSpPr>
              <a:spLocks noChangeArrowheads="1"/>
            </p:cNvSpPr>
            <p:nvPr/>
          </p:nvSpPr>
          <p:spPr bwMode="auto">
            <a:xfrm>
              <a:off x="439" y="2649"/>
              <a:ext cx="183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post-chemotherapeutic changes</a:t>
              </a:r>
              <a:endParaRPr lang="de-DE" altLang="x-none" sz="1800"/>
            </a:p>
          </p:txBody>
        </p:sp>
        <p:sp>
          <p:nvSpPr>
            <p:cNvPr id="16804" name="Rectangle 420"/>
            <p:cNvSpPr>
              <a:spLocks noChangeArrowheads="1"/>
            </p:cNvSpPr>
            <p:nvPr/>
          </p:nvSpPr>
          <p:spPr bwMode="auto">
            <a:xfrm>
              <a:off x="1734" y="2850"/>
              <a:ext cx="5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anaplasia</a:t>
              </a:r>
              <a:endParaRPr lang="de-DE" altLang="x-none" sz="1800"/>
            </a:p>
          </p:txBody>
        </p:sp>
        <p:sp>
          <p:nvSpPr>
            <p:cNvPr id="16805" name="Rectangle 421"/>
            <p:cNvSpPr>
              <a:spLocks noChangeArrowheads="1"/>
            </p:cNvSpPr>
            <p:nvPr/>
          </p:nvSpPr>
          <p:spPr bwMode="auto">
            <a:xfrm>
              <a:off x="1985" y="3051"/>
              <a:ext cx="29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CCSK</a:t>
              </a:r>
              <a:endParaRPr lang="de-DE" altLang="x-none" sz="1800"/>
            </a:p>
          </p:txBody>
        </p:sp>
        <p:sp>
          <p:nvSpPr>
            <p:cNvPr id="16806" name="Rectangle 422"/>
            <p:cNvSpPr>
              <a:spLocks noChangeArrowheads="1"/>
            </p:cNvSpPr>
            <p:nvPr/>
          </p:nvSpPr>
          <p:spPr bwMode="auto">
            <a:xfrm>
              <a:off x="1368" y="3251"/>
              <a:ext cx="89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/>
                <a:t>rhabdoid tumor</a:t>
              </a:r>
              <a:endParaRPr lang="de-DE" altLang="x-none" sz="1800"/>
            </a:p>
          </p:txBody>
        </p:sp>
        <p:sp>
          <p:nvSpPr>
            <p:cNvPr id="16807" name="Rectangle 423"/>
            <p:cNvSpPr>
              <a:spLocks noChangeArrowheads="1"/>
            </p:cNvSpPr>
            <p:nvPr/>
          </p:nvSpPr>
          <p:spPr bwMode="auto">
            <a:xfrm>
              <a:off x="3545" y="3572"/>
              <a:ext cx="5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0</a:t>
              </a:r>
              <a:endParaRPr lang="de-DE" altLang="x-none" sz="1800"/>
            </a:p>
          </p:txBody>
        </p:sp>
        <p:sp>
          <p:nvSpPr>
            <p:cNvPr id="16808" name="Rectangle 424"/>
            <p:cNvSpPr>
              <a:spLocks noChangeArrowheads="1"/>
            </p:cNvSpPr>
            <p:nvPr/>
          </p:nvSpPr>
          <p:spPr bwMode="auto">
            <a:xfrm>
              <a:off x="3371" y="3572"/>
              <a:ext cx="5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5</a:t>
              </a:r>
              <a:endParaRPr lang="de-DE" altLang="x-none" sz="1800"/>
            </a:p>
          </p:txBody>
        </p:sp>
        <p:sp>
          <p:nvSpPr>
            <p:cNvPr id="16809" name="Rectangle 425"/>
            <p:cNvSpPr>
              <a:spLocks noChangeArrowheads="1"/>
            </p:cNvSpPr>
            <p:nvPr/>
          </p:nvSpPr>
          <p:spPr bwMode="auto">
            <a:xfrm>
              <a:off x="3170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10</a:t>
              </a:r>
              <a:endParaRPr lang="de-DE" altLang="x-none" sz="1800"/>
            </a:p>
          </p:txBody>
        </p:sp>
        <p:sp>
          <p:nvSpPr>
            <p:cNvPr id="16810" name="Rectangle 426"/>
            <p:cNvSpPr>
              <a:spLocks noChangeArrowheads="1"/>
            </p:cNvSpPr>
            <p:nvPr/>
          </p:nvSpPr>
          <p:spPr bwMode="auto">
            <a:xfrm>
              <a:off x="2996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15</a:t>
              </a:r>
              <a:endParaRPr lang="de-DE" altLang="x-none" sz="1800"/>
            </a:p>
          </p:txBody>
        </p:sp>
        <p:sp>
          <p:nvSpPr>
            <p:cNvPr id="16811" name="Rectangle 427"/>
            <p:cNvSpPr>
              <a:spLocks noChangeArrowheads="1"/>
            </p:cNvSpPr>
            <p:nvPr/>
          </p:nvSpPr>
          <p:spPr bwMode="auto">
            <a:xfrm>
              <a:off x="2822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20</a:t>
              </a:r>
              <a:endParaRPr lang="de-DE" altLang="x-none" sz="1800"/>
            </a:p>
          </p:txBody>
        </p:sp>
        <p:sp>
          <p:nvSpPr>
            <p:cNvPr id="16812" name="Rectangle 428"/>
            <p:cNvSpPr>
              <a:spLocks noChangeArrowheads="1"/>
            </p:cNvSpPr>
            <p:nvPr/>
          </p:nvSpPr>
          <p:spPr bwMode="auto">
            <a:xfrm>
              <a:off x="2648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25</a:t>
              </a:r>
              <a:endParaRPr lang="de-DE" altLang="x-none" sz="1800"/>
            </a:p>
          </p:txBody>
        </p:sp>
        <p:sp>
          <p:nvSpPr>
            <p:cNvPr id="16813" name="Rectangle 429"/>
            <p:cNvSpPr>
              <a:spLocks noChangeArrowheads="1"/>
            </p:cNvSpPr>
            <p:nvPr/>
          </p:nvSpPr>
          <p:spPr bwMode="auto">
            <a:xfrm>
              <a:off x="2473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30</a:t>
              </a:r>
              <a:endParaRPr lang="de-DE" altLang="x-none" sz="1800"/>
            </a:p>
          </p:txBody>
        </p:sp>
        <p:sp>
          <p:nvSpPr>
            <p:cNvPr id="16814" name="Rectangle 430"/>
            <p:cNvSpPr>
              <a:spLocks noChangeArrowheads="1"/>
            </p:cNvSpPr>
            <p:nvPr/>
          </p:nvSpPr>
          <p:spPr bwMode="auto">
            <a:xfrm>
              <a:off x="2299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35</a:t>
              </a:r>
              <a:endParaRPr lang="de-DE" altLang="x-none" sz="1800"/>
            </a:p>
          </p:txBody>
        </p:sp>
        <p:sp>
          <p:nvSpPr>
            <p:cNvPr id="16815" name="Rectangle 431"/>
            <p:cNvSpPr>
              <a:spLocks noChangeArrowheads="1"/>
            </p:cNvSpPr>
            <p:nvPr/>
          </p:nvSpPr>
          <p:spPr bwMode="auto">
            <a:xfrm>
              <a:off x="3545" y="3572"/>
              <a:ext cx="5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0</a:t>
              </a:r>
              <a:endParaRPr lang="de-DE" altLang="x-none" sz="1800"/>
            </a:p>
          </p:txBody>
        </p:sp>
        <p:sp>
          <p:nvSpPr>
            <p:cNvPr id="16816" name="Rectangle 432"/>
            <p:cNvSpPr>
              <a:spLocks noChangeArrowheads="1"/>
            </p:cNvSpPr>
            <p:nvPr/>
          </p:nvSpPr>
          <p:spPr bwMode="auto">
            <a:xfrm>
              <a:off x="3697" y="3572"/>
              <a:ext cx="5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5</a:t>
              </a:r>
              <a:endParaRPr lang="de-DE" altLang="x-none" sz="1800"/>
            </a:p>
          </p:txBody>
        </p:sp>
        <p:sp>
          <p:nvSpPr>
            <p:cNvPr id="16817" name="Rectangle 433"/>
            <p:cNvSpPr>
              <a:spLocks noChangeArrowheads="1"/>
            </p:cNvSpPr>
            <p:nvPr/>
          </p:nvSpPr>
          <p:spPr bwMode="auto">
            <a:xfrm>
              <a:off x="3823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10</a:t>
              </a:r>
              <a:endParaRPr lang="de-DE" altLang="x-none" sz="1800"/>
            </a:p>
          </p:txBody>
        </p:sp>
        <p:sp>
          <p:nvSpPr>
            <p:cNvPr id="16818" name="Rectangle 434"/>
            <p:cNvSpPr>
              <a:spLocks noChangeArrowheads="1"/>
            </p:cNvSpPr>
            <p:nvPr/>
          </p:nvSpPr>
          <p:spPr bwMode="auto">
            <a:xfrm>
              <a:off x="3976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15</a:t>
              </a:r>
              <a:endParaRPr lang="de-DE" altLang="x-none" sz="1800"/>
            </a:p>
          </p:txBody>
        </p:sp>
        <p:sp>
          <p:nvSpPr>
            <p:cNvPr id="16819" name="Rectangle 435"/>
            <p:cNvSpPr>
              <a:spLocks noChangeArrowheads="1"/>
            </p:cNvSpPr>
            <p:nvPr/>
          </p:nvSpPr>
          <p:spPr bwMode="auto">
            <a:xfrm>
              <a:off x="4128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20</a:t>
              </a:r>
              <a:endParaRPr lang="de-DE" altLang="x-none" sz="1800"/>
            </a:p>
          </p:txBody>
        </p:sp>
        <p:sp>
          <p:nvSpPr>
            <p:cNvPr id="16820" name="Rectangle 436"/>
            <p:cNvSpPr>
              <a:spLocks noChangeArrowheads="1"/>
            </p:cNvSpPr>
            <p:nvPr/>
          </p:nvSpPr>
          <p:spPr bwMode="auto">
            <a:xfrm>
              <a:off x="4280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25</a:t>
              </a:r>
              <a:endParaRPr lang="de-DE" altLang="x-none" sz="1800"/>
            </a:p>
          </p:txBody>
        </p:sp>
        <p:sp>
          <p:nvSpPr>
            <p:cNvPr id="16821" name="Rectangle 437"/>
            <p:cNvSpPr>
              <a:spLocks noChangeArrowheads="1"/>
            </p:cNvSpPr>
            <p:nvPr/>
          </p:nvSpPr>
          <p:spPr bwMode="auto">
            <a:xfrm>
              <a:off x="4433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30</a:t>
              </a:r>
              <a:endParaRPr lang="de-DE" altLang="x-none" sz="1800"/>
            </a:p>
          </p:txBody>
        </p:sp>
        <p:sp>
          <p:nvSpPr>
            <p:cNvPr id="16822" name="Rectangle 438"/>
            <p:cNvSpPr>
              <a:spLocks noChangeArrowheads="1"/>
            </p:cNvSpPr>
            <p:nvPr/>
          </p:nvSpPr>
          <p:spPr bwMode="auto">
            <a:xfrm>
              <a:off x="4585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35</a:t>
              </a:r>
              <a:endParaRPr lang="de-DE" altLang="x-none" sz="1800"/>
            </a:p>
          </p:txBody>
        </p:sp>
        <p:sp>
          <p:nvSpPr>
            <p:cNvPr id="16823" name="Rectangle 439"/>
            <p:cNvSpPr>
              <a:spLocks noChangeArrowheads="1"/>
            </p:cNvSpPr>
            <p:nvPr/>
          </p:nvSpPr>
          <p:spPr bwMode="auto">
            <a:xfrm>
              <a:off x="4738" y="3572"/>
              <a:ext cx="11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x-none" sz="1300"/>
                <a:t>40</a:t>
              </a:r>
              <a:endParaRPr lang="de-DE" altLang="x-none" sz="1800"/>
            </a:p>
          </p:txBody>
        </p:sp>
      </p:grpSp>
      <p:sp>
        <p:nvSpPr>
          <p:cNvPr id="16828" name="Rectangle 444"/>
          <p:cNvSpPr>
            <a:spLocks noChangeArrowheads="1"/>
          </p:cNvSpPr>
          <p:nvPr/>
        </p:nvSpPr>
        <p:spPr bwMode="auto">
          <a:xfrm>
            <a:off x="468313" y="6345848"/>
            <a:ext cx="8393112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altLang="x-none" sz="900"/>
              <a:t>Graf N et al.: </a:t>
            </a:r>
            <a:r>
              <a:rPr lang="en-US" altLang="x-none" sz="900">
                <a:ea typeface="Arial" charset="0"/>
                <a:cs typeface="Arial" charset="0"/>
              </a:rPr>
              <a:t>The Role of Preoperative Chemotherapy in the Management of Wilms Tumor - The SIOP Studies. Urologic Clinics of North America, 27:443-454, 2000</a:t>
            </a:r>
            <a:r>
              <a:rPr lang="de-DE" altLang="x-none" sz="9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95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Quality control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8656" y="1912491"/>
            <a:ext cx="7543800" cy="4038600"/>
            <a:chOff x="912" y="1056"/>
            <a:chExt cx="4744" cy="2640"/>
          </a:xfrm>
          <a:effectLst>
            <a:outerShdw blurRad="50800" dist="25400" dir="2700000">
              <a:srgbClr val="000000">
                <a:alpha val="43000"/>
              </a:srgbClr>
            </a:outerShdw>
          </a:effectLst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008" y="1102"/>
              <a:ext cx="963" cy="576"/>
              <a:chOff x="0" y="576"/>
              <a:chExt cx="821" cy="576"/>
            </a:xfrm>
          </p:grpSpPr>
          <p:sp>
            <p:nvSpPr>
              <p:cNvPr id="49158" name="Rectangle 6"/>
              <p:cNvSpPr>
                <a:spLocks noChangeArrowheads="1"/>
              </p:cNvSpPr>
              <p:nvPr/>
            </p:nvSpPr>
            <p:spPr bwMode="auto">
              <a:xfrm>
                <a:off x="28" y="576"/>
                <a:ext cx="765" cy="57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number </a:t>
                </a:r>
                <a:endParaRPr lang="en-GB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patients / year</a:t>
                </a:r>
                <a:endParaRPr lang="en-GB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000">
                  <a:latin typeface="+mn-lt"/>
                </a:endParaRPr>
              </a:p>
            </p:txBody>
          </p:sp>
          <p:sp>
            <p:nvSpPr>
              <p:cNvPr id="49159" name="Rectangle 7"/>
              <p:cNvSpPr>
                <a:spLocks noChangeArrowheads="1"/>
              </p:cNvSpPr>
              <p:nvPr/>
            </p:nvSpPr>
            <p:spPr bwMode="auto">
              <a:xfrm>
                <a:off x="0" y="576"/>
                <a:ext cx="821" cy="576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971" y="1102"/>
              <a:ext cx="1859" cy="576"/>
              <a:chOff x="821" y="576"/>
              <a:chExt cx="1586" cy="576"/>
            </a:xfrm>
          </p:grpSpPr>
          <p:sp>
            <p:nvSpPr>
              <p:cNvPr id="49161" name="Rectangle 9"/>
              <p:cNvSpPr>
                <a:spLocks noChangeArrowheads="1"/>
              </p:cNvSpPr>
              <p:nvPr/>
            </p:nvSpPr>
            <p:spPr bwMode="auto">
              <a:xfrm>
                <a:off x="849" y="576"/>
                <a:ext cx="1530" cy="57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hospitals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62" name="Rectangle 10"/>
              <p:cNvSpPr>
                <a:spLocks noChangeArrowheads="1"/>
              </p:cNvSpPr>
              <p:nvPr/>
            </p:nvSpPr>
            <p:spPr bwMode="auto">
              <a:xfrm>
                <a:off x="821" y="576"/>
                <a:ext cx="1586" cy="576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830" y="1102"/>
              <a:ext cx="1826" cy="576"/>
              <a:chOff x="2407" y="576"/>
              <a:chExt cx="1557" cy="576"/>
            </a:xfrm>
          </p:grpSpPr>
          <p:sp>
            <p:nvSpPr>
              <p:cNvPr id="49164" name="Rectangle 12"/>
              <p:cNvSpPr>
                <a:spLocks noChangeArrowheads="1"/>
              </p:cNvSpPr>
              <p:nvPr/>
            </p:nvSpPr>
            <p:spPr bwMode="auto">
              <a:xfrm>
                <a:off x="2435" y="576"/>
                <a:ext cx="1501" cy="57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patients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65" name="Rectangle 13"/>
              <p:cNvSpPr>
                <a:spLocks noChangeArrowheads="1"/>
              </p:cNvSpPr>
              <p:nvPr/>
            </p:nvSpPr>
            <p:spPr bwMode="auto">
              <a:xfrm>
                <a:off x="2407" y="576"/>
                <a:ext cx="1557" cy="576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008" y="1678"/>
              <a:ext cx="963" cy="384"/>
              <a:chOff x="0" y="1152"/>
              <a:chExt cx="821" cy="384"/>
            </a:xfrm>
          </p:grpSpPr>
          <p:sp>
            <p:nvSpPr>
              <p:cNvPr id="49167" name="Rectangle 15"/>
              <p:cNvSpPr>
                <a:spLocks noChangeArrowheads="1"/>
              </p:cNvSpPr>
              <p:nvPr/>
            </p:nvSpPr>
            <p:spPr bwMode="auto">
              <a:xfrm>
                <a:off x="28" y="1152"/>
                <a:ext cx="765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latin typeface="+mn-lt"/>
                    <a:ea typeface="Times New Roman" pitchFamily="-110" charset="0"/>
                    <a:cs typeface="Times New Roman" pitchFamily="-110" charset="0"/>
                  </a:rPr>
                  <a:t> 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68" name="Rectangle 16"/>
              <p:cNvSpPr>
                <a:spLocks noChangeArrowheads="1"/>
              </p:cNvSpPr>
              <p:nvPr/>
            </p:nvSpPr>
            <p:spPr bwMode="auto">
              <a:xfrm>
                <a:off x="0" y="1152"/>
                <a:ext cx="821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971" y="1728"/>
              <a:ext cx="895" cy="384"/>
              <a:chOff x="821" y="1152"/>
              <a:chExt cx="764" cy="384"/>
            </a:xfrm>
          </p:grpSpPr>
          <p:sp>
            <p:nvSpPr>
              <p:cNvPr id="49170" name="Rectangle 18"/>
              <p:cNvSpPr>
                <a:spLocks noChangeArrowheads="1"/>
              </p:cNvSpPr>
              <p:nvPr/>
            </p:nvSpPr>
            <p:spPr bwMode="auto">
              <a:xfrm>
                <a:off x="849" y="1152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latin typeface="+mn-lt"/>
                    <a:ea typeface="Times New Roman" pitchFamily="-110" charset="0"/>
                    <a:cs typeface="Times New Roman" pitchFamily="-110" charset="0"/>
                  </a:rPr>
                  <a:t>n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71" name="Rectangle 19"/>
              <p:cNvSpPr>
                <a:spLocks noChangeArrowheads="1"/>
              </p:cNvSpPr>
              <p:nvPr/>
            </p:nvSpPr>
            <p:spPr bwMode="auto">
              <a:xfrm>
                <a:off x="821" y="1152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2866" y="1728"/>
              <a:ext cx="964" cy="384"/>
              <a:chOff x="1585" y="1152"/>
              <a:chExt cx="822" cy="384"/>
            </a:xfrm>
          </p:grpSpPr>
          <p:sp>
            <p:nvSpPr>
              <p:cNvPr id="49173" name="Rectangle 21"/>
              <p:cNvSpPr>
                <a:spLocks noChangeArrowheads="1"/>
              </p:cNvSpPr>
              <p:nvPr/>
            </p:nvSpPr>
            <p:spPr bwMode="auto">
              <a:xfrm>
                <a:off x="1613" y="1152"/>
                <a:ext cx="766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%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74" name="Rectangle 22"/>
              <p:cNvSpPr>
                <a:spLocks noChangeArrowheads="1"/>
              </p:cNvSpPr>
              <p:nvPr/>
            </p:nvSpPr>
            <p:spPr bwMode="auto">
              <a:xfrm>
                <a:off x="1585" y="1152"/>
                <a:ext cx="822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3830" y="1728"/>
              <a:ext cx="896" cy="384"/>
              <a:chOff x="2407" y="1152"/>
              <a:chExt cx="764" cy="384"/>
            </a:xfrm>
          </p:grpSpPr>
          <p:sp>
            <p:nvSpPr>
              <p:cNvPr id="49176" name="Rectangle 24"/>
              <p:cNvSpPr>
                <a:spLocks noChangeArrowheads="1"/>
              </p:cNvSpPr>
              <p:nvPr/>
            </p:nvSpPr>
            <p:spPr bwMode="auto">
              <a:xfrm>
                <a:off x="2435" y="1152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latin typeface="+mn-lt"/>
                    <a:ea typeface="Times New Roman" pitchFamily="-110" charset="0"/>
                    <a:cs typeface="Times New Roman" pitchFamily="-110" charset="0"/>
                  </a:rPr>
                  <a:t>n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77" name="Rectangle 25"/>
              <p:cNvSpPr>
                <a:spLocks noChangeArrowheads="1"/>
              </p:cNvSpPr>
              <p:nvPr/>
            </p:nvSpPr>
            <p:spPr bwMode="auto">
              <a:xfrm>
                <a:off x="2407" y="1152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4726" y="1728"/>
              <a:ext cx="930" cy="384"/>
              <a:chOff x="3171" y="1152"/>
              <a:chExt cx="793" cy="384"/>
            </a:xfrm>
          </p:grpSpPr>
          <p:sp>
            <p:nvSpPr>
              <p:cNvPr id="49179" name="Rectangle 27"/>
              <p:cNvSpPr>
                <a:spLocks noChangeArrowheads="1"/>
              </p:cNvSpPr>
              <p:nvPr/>
            </p:nvSpPr>
            <p:spPr bwMode="auto">
              <a:xfrm>
                <a:off x="3199" y="1152"/>
                <a:ext cx="737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%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80" name="Rectangle 28"/>
              <p:cNvSpPr>
                <a:spLocks noChangeArrowheads="1"/>
              </p:cNvSpPr>
              <p:nvPr/>
            </p:nvSpPr>
            <p:spPr bwMode="auto">
              <a:xfrm>
                <a:off x="3171" y="1152"/>
                <a:ext cx="793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1008" y="2112"/>
              <a:ext cx="963" cy="384"/>
              <a:chOff x="0" y="1536"/>
              <a:chExt cx="821" cy="384"/>
            </a:xfrm>
          </p:grpSpPr>
          <p:sp>
            <p:nvSpPr>
              <p:cNvPr id="49182" name="Rectangle 30"/>
              <p:cNvSpPr>
                <a:spLocks noChangeArrowheads="1"/>
              </p:cNvSpPr>
              <p:nvPr/>
            </p:nvSpPr>
            <p:spPr bwMode="auto">
              <a:xfrm>
                <a:off x="28" y="1536"/>
                <a:ext cx="765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&lt; 1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83" name="Rectangle 31"/>
              <p:cNvSpPr>
                <a:spLocks noChangeArrowheads="1"/>
              </p:cNvSpPr>
              <p:nvPr/>
            </p:nvSpPr>
            <p:spPr bwMode="auto">
              <a:xfrm>
                <a:off x="0" y="1536"/>
                <a:ext cx="821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1971" y="2112"/>
              <a:ext cx="895" cy="384"/>
              <a:chOff x="821" y="1536"/>
              <a:chExt cx="764" cy="384"/>
            </a:xfrm>
          </p:grpSpPr>
          <p:sp>
            <p:nvSpPr>
              <p:cNvPr id="49185" name="Rectangle 33"/>
              <p:cNvSpPr>
                <a:spLocks noChangeArrowheads="1"/>
              </p:cNvSpPr>
              <p:nvPr/>
            </p:nvSpPr>
            <p:spPr bwMode="auto">
              <a:xfrm>
                <a:off x="849" y="1536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latin typeface="+mn-lt"/>
                    <a:ea typeface="Times New Roman" pitchFamily="-110" charset="0"/>
                    <a:cs typeface="Times New Roman" pitchFamily="-110" charset="0"/>
                  </a:rPr>
                  <a:t>52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86" name="Rectangle 34"/>
              <p:cNvSpPr>
                <a:spLocks noChangeArrowheads="1"/>
              </p:cNvSpPr>
              <p:nvPr/>
            </p:nvSpPr>
            <p:spPr bwMode="auto">
              <a:xfrm>
                <a:off x="821" y="1536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3" name="Group 35"/>
            <p:cNvGrpSpPr>
              <a:grpSpLocks/>
            </p:cNvGrpSpPr>
            <p:nvPr/>
          </p:nvGrpSpPr>
          <p:grpSpPr bwMode="auto">
            <a:xfrm>
              <a:off x="2866" y="2112"/>
              <a:ext cx="964" cy="384"/>
              <a:chOff x="1585" y="1536"/>
              <a:chExt cx="822" cy="384"/>
            </a:xfrm>
          </p:grpSpPr>
          <p:sp>
            <p:nvSpPr>
              <p:cNvPr id="49188" name="Rectangle 36"/>
              <p:cNvSpPr>
                <a:spLocks noChangeArrowheads="1"/>
              </p:cNvSpPr>
              <p:nvPr/>
            </p:nvSpPr>
            <p:spPr bwMode="auto">
              <a:xfrm>
                <a:off x="1613" y="1536"/>
                <a:ext cx="766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49.1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89" name="Rectangle 37"/>
              <p:cNvSpPr>
                <a:spLocks noChangeArrowheads="1"/>
              </p:cNvSpPr>
              <p:nvPr/>
            </p:nvSpPr>
            <p:spPr bwMode="auto">
              <a:xfrm>
                <a:off x="1585" y="1536"/>
                <a:ext cx="822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4" name="Group 38"/>
            <p:cNvGrpSpPr>
              <a:grpSpLocks/>
            </p:cNvGrpSpPr>
            <p:nvPr/>
          </p:nvGrpSpPr>
          <p:grpSpPr bwMode="auto">
            <a:xfrm>
              <a:off x="3830" y="2112"/>
              <a:ext cx="896" cy="384"/>
              <a:chOff x="2407" y="1536"/>
              <a:chExt cx="764" cy="384"/>
            </a:xfrm>
          </p:grpSpPr>
          <p:sp>
            <p:nvSpPr>
              <p:cNvPr id="49191" name="Rectangle 39"/>
              <p:cNvSpPr>
                <a:spLocks noChangeArrowheads="1"/>
              </p:cNvSpPr>
              <p:nvPr/>
            </p:nvSpPr>
            <p:spPr bwMode="auto">
              <a:xfrm>
                <a:off x="2435" y="1536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latin typeface="+mn-lt"/>
                    <a:ea typeface="Times New Roman" pitchFamily="-110" charset="0"/>
                    <a:cs typeface="Times New Roman" pitchFamily="-110" charset="0"/>
                  </a:rPr>
                  <a:t>115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92" name="Rectangle 40"/>
              <p:cNvSpPr>
                <a:spLocks noChangeArrowheads="1"/>
              </p:cNvSpPr>
              <p:nvPr/>
            </p:nvSpPr>
            <p:spPr bwMode="auto">
              <a:xfrm>
                <a:off x="2407" y="1536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5" name="Group 41"/>
            <p:cNvGrpSpPr>
              <a:grpSpLocks/>
            </p:cNvGrpSpPr>
            <p:nvPr/>
          </p:nvGrpSpPr>
          <p:grpSpPr bwMode="auto">
            <a:xfrm>
              <a:off x="4726" y="2112"/>
              <a:ext cx="930" cy="384"/>
              <a:chOff x="3171" y="1536"/>
              <a:chExt cx="793" cy="384"/>
            </a:xfrm>
          </p:grpSpPr>
          <p:sp>
            <p:nvSpPr>
              <p:cNvPr id="49194" name="Rectangle 42"/>
              <p:cNvSpPr>
                <a:spLocks noChangeArrowheads="1"/>
              </p:cNvSpPr>
              <p:nvPr/>
            </p:nvSpPr>
            <p:spPr bwMode="auto">
              <a:xfrm>
                <a:off x="3199" y="1536"/>
                <a:ext cx="737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13.5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195" name="Rectangle 43"/>
              <p:cNvSpPr>
                <a:spLocks noChangeArrowheads="1"/>
              </p:cNvSpPr>
              <p:nvPr/>
            </p:nvSpPr>
            <p:spPr bwMode="auto">
              <a:xfrm>
                <a:off x="3171" y="1536"/>
                <a:ext cx="793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6" name="Group 44"/>
            <p:cNvGrpSpPr>
              <a:grpSpLocks/>
            </p:cNvGrpSpPr>
            <p:nvPr/>
          </p:nvGrpSpPr>
          <p:grpSpPr bwMode="auto">
            <a:xfrm>
              <a:off x="1008" y="2496"/>
              <a:ext cx="963" cy="384"/>
              <a:chOff x="0" y="1920"/>
              <a:chExt cx="821" cy="384"/>
            </a:xfrm>
          </p:grpSpPr>
          <p:sp>
            <p:nvSpPr>
              <p:cNvPr id="49197" name="Rectangle 45"/>
              <p:cNvSpPr>
                <a:spLocks noChangeArrowheads="1"/>
              </p:cNvSpPr>
              <p:nvPr/>
            </p:nvSpPr>
            <p:spPr bwMode="auto">
              <a:xfrm>
                <a:off x="28" y="1920"/>
                <a:ext cx="765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1 - 4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  <a:sym typeface="Symbol" pitchFamily="-110" charset="2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>
                  <a:latin typeface="+mn-lt"/>
                  <a:ea typeface="Times New Roman" pitchFamily="-110" charset="0"/>
                  <a:cs typeface="Times New Roman" pitchFamily="-110" charset="0"/>
                  <a:sym typeface="Symbol" pitchFamily="-110" charset="2"/>
                </a:endParaRPr>
              </a:p>
            </p:txBody>
          </p:sp>
          <p:sp>
            <p:nvSpPr>
              <p:cNvPr id="49198" name="Rectangle 46"/>
              <p:cNvSpPr>
                <a:spLocks noChangeArrowheads="1"/>
              </p:cNvSpPr>
              <p:nvPr/>
            </p:nvSpPr>
            <p:spPr bwMode="auto">
              <a:xfrm>
                <a:off x="0" y="1920"/>
                <a:ext cx="821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7" name="Group 47"/>
            <p:cNvGrpSpPr>
              <a:grpSpLocks/>
            </p:cNvGrpSpPr>
            <p:nvPr/>
          </p:nvGrpSpPr>
          <p:grpSpPr bwMode="auto">
            <a:xfrm>
              <a:off x="1971" y="2496"/>
              <a:ext cx="895" cy="384"/>
              <a:chOff x="821" y="1920"/>
              <a:chExt cx="764" cy="384"/>
            </a:xfrm>
          </p:grpSpPr>
          <p:sp>
            <p:nvSpPr>
              <p:cNvPr id="49200" name="Rectangle 48"/>
              <p:cNvSpPr>
                <a:spLocks noChangeArrowheads="1"/>
              </p:cNvSpPr>
              <p:nvPr/>
            </p:nvSpPr>
            <p:spPr bwMode="auto">
              <a:xfrm>
                <a:off x="849" y="1920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latin typeface="+mn-lt"/>
                    <a:ea typeface="Times New Roman" pitchFamily="-110" charset="0"/>
                    <a:cs typeface="Times New Roman" pitchFamily="-110" charset="0"/>
                  </a:rPr>
                  <a:t>46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01" name="Rectangle 49"/>
              <p:cNvSpPr>
                <a:spLocks noChangeArrowheads="1"/>
              </p:cNvSpPr>
              <p:nvPr/>
            </p:nvSpPr>
            <p:spPr bwMode="auto">
              <a:xfrm>
                <a:off x="821" y="1920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8" name="Group 50"/>
            <p:cNvGrpSpPr>
              <a:grpSpLocks/>
            </p:cNvGrpSpPr>
            <p:nvPr/>
          </p:nvGrpSpPr>
          <p:grpSpPr bwMode="auto">
            <a:xfrm>
              <a:off x="2866" y="2496"/>
              <a:ext cx="964" cy="384"/>
              <a:chOff x="1585" y="1920"/>
              <a:chExt cx="822" cy="384"/>
            </a:xfrm>
          </p:grpSpPr>
          <p:sp>
            <p:nvSpPr>
              <p:cNvPr id="49203" name="Rectangle 51"/>
              <p:cNvSpPr>
                <a:spLocks noChangeArrowheads="1"/>
              </p:cNvSpPr>
              <p:nvPr/>
            </p:nvSpPr>
            <p:spPr bwMode="auto">
              <a:xfrm>
                <a:off x="1613" y="1920"/>
                <a:ext cx="766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43.4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04" name="Rectangle 52"/>
              <p:cNvSpPr>
                <a:spLocks noChangeArrowheads="1"/>
              </p:cNvSpPr>
              <p:nvPr/>
            </p:nvSpPr>
            <p:spPr bwMode="auto">
              <a:xfrm>
                <a:off x="1585" y="1920"/>
                <a:ext cx="822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9" name="Group 53"/>
            <p:cNvGrpSpPr>
              <a:grpSpLocks/>
            </p:cNvGrpSpPr>
            <p:nvPr/>
          </p:nvGrpSpPr>
          <p:grpSpPr bwMode="auto">
            <a:xfrm>
              <a:off x="3830" y="2496"/>
              <a:ext cx="896" cy="384"/>
              <a:chOff x="2407" y="1920"/>
              <a:chExt cx="764" cy="384"/>
            </a:xfrm>
          </p:grpSpPr>
          <p:sp>
            <p:nvSpPr>
              <p:cNvPr id="49206" name="Rectangle 54"/>
              <p:cNvSpPr>
                <a:spLocks noChangeArrowheads="1"/>
              </p:cNvSpPr>
              <p:nvPr/>
            </p:nvSpPr>
            <p:spPr bwMode="auto">
              <a:xfrm>
                <a:off x="2435" y="1920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latin typeface="+mn-lt"/>
                    <a:ea typeface="Times New Roman" pitchFamily="-110" charset="0"/>
                    <a:cs typeface="Times New Roman" pitchFamily="-110" charset="0"/>
                  </a:rPr>
                  <a:t>489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07" name="Rectangle 55"/>
              <p:cNvSpPr>
                <a:spLocks noChangeArrowheads="1"/>
              </p:cNvSpPr>
              <p:nvPr/>
            </p:nvSpPr>
            <p:spPr bwMode="auto">
              <a:xfrm>
                <a:off x="2407" y="1920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0" name="Group 56"/>
            <p:cNvGrpSpPr>
              <a:grpSpLocks/>
            </p:cNvGrpSpPr>
            <p:nvPr/>
          </p:nvGrpSpPr>
          <p:grpSpPr bwMode="auto">
            <a:xfrm>
              <a:off x="4726" y="2496"/>
              <a:ext cx="930" cy="384"/>
              <a:chOff x="3171" y="1920"/>
              <a:chExt cx="793" cy="384"/>
            </a:xfrm>
          </p:grpSpPr>
          <p:sp>
            <p:nvSpPr>
              <p:cNvPr id="49209" name="Rectangle 57"/>
              <p:cNvSpPr>
                <a:spLocks noChangeArrowheads="1"/>
              </p:cNvSpPr>
              <p:nvPr/>
            </p:nvSpPr>
            <p:spPr bwMode="auto">
              <a:xfrm>
                <a:off x="3199" y="1920"/>
                <a:ext cx="737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57.4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10" name="Rectangle 58"/>
              <p:cNvSpPr>
                <a:spLocks noChangeArrowheads="1"/>
              </p:cNvSpPr>
              <p:nvPr/>
            </p:nvSpPr>
            <p:spPr bwMode="auto">
              <a:xfrm>
                <a:off x="3171" y="1920"/>
                <a:ext cx="793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1" name="Group 59"/>
            <p:cNvGrpSpPr>
              <a:grpSpLocks/>
            </p:cNvGrpSpPr>
            <p:nvPr/>
          </p:nvGrpSpPr>
          <p:grpSpPr bwMode="auto">
            <a:xfrm>
              <a:off x="1008" y="2880"/>
              <a:ext cx="963" cy="384"/>
              <a:chOff x="0" y="2304"/>
              <a:chExt cx="821" cy="384"/>
            </a:xfrm>
          </p:grpSpPr>
          <p:sp>
            <p:nvSpPr>
              <p:cNvPr id="49212" name="Rectangle 60"/>
              <p:cNvSpPr>
                <a:spLocks noChangeArrowheads="1"/>
              </p:cNvSpPr>
              <p:nvPr/>
            </p:nvSpPr>
            <p:spPr bwMode="auto">
              <a:xfrm>
                <a:off x="28" y="2304"/>
                <a:ext cx="765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  <a:sym typeface="Symbol" pitchFamily="-110" charset="2"/>
                  </a:rPr>
                  <a:t></a:t>
                </a: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 4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  <a:sym typeface="Symbol" pitchFamily="-110" charset="2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>
                  <a:latin typeface="+mn-lt"/>
                  <a:ea typeface="Times New Roman" pitchFamily="-110" charset="0"/>
                  <a:cs typeface="Times New Roman" pitchFamily="-110" charset="0"/>
                  <a:sym typeface="Symbol" pitchFamily="-110" charset="2"/>
                </a:endParaRPr>
              </a:p>
            </p:txBody>
          </p:sp>
          <p:sp>
            <p:nvSpPr>
              <p:cNvPr id="49213" name="Rectangle 61"/>
              <p:cNvSpPr>
                <a:spLocks noChangeArrowheads="1"/>
              </p:cNvSpPr>
              <p:nvPr/>
            </p:nvSpPr>
            <p:spPr bwMode="auto">
              <a:xfrm>
                <a:off x="0" y="2304"/>
                <a:ext cx="821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2" name="Group 62"/>
            <p:cNvGrpSpPr>
              <a:grpSpLocks/>
            </p:cNvGrpSpPr>
            <p:nvPr/>
          </p:nvGrpSpPr>
          <p:grpSpPr bwMode="auto">
            <a:xfrm>
              <a:off x="1971" y="2880"/>
              <a:ext cx="895" cy="384"/>
              <a:chOff x="821" y="2304"/>
              <a:chExt cx="764" cy="384"/>
            </a:xfrm>
          </p:grpSpPr>
          <p:sp>
            <p:nvSpPr>
              <p:cNvPr id="49215" name="Rectangle 63"/>
              <p:cNvSpPr>
                <a:spLocks noChangeArrowheads="1"/>
              </p:cNvSpPr>
              <p:nvPr/>
            </p:nvSpPr>
            <p:spPr bwMode="auto">
              <a:xfrm>
                <a:off x="849" y="2304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latin typeface="+mn-lt"/>
                    <a:ea typeface="Times New Roman" pitchFamily="-110" charset="0"/>
                    <a:cs typeface="Times New Roman" pitchFamily="-110" charset="0"/>
                  </a:rPr>
                  <a:t>8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16" name="Rectangle 64"/>
              <p:cNvSpPr>
                <a:spLocks noChangeArrowheads="1"/>
              </p:cNvSpPr>
              <p:nvPr/>
            </p:nvSpPr>
            <p:spPr bwMode="auto">
              <a:xfrm>
                <a:off x="821" y="2304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3" name="Group 65"/>
            <p:cNvGrpSpPr>
              <a:grpSpLocks/>
            </p:cNvGrpSpPr>
            <p:nvPr/>
          </p:nvGrpSpPr>
          <p:grpSpPr bwMode="auto">
            <a:xfrm>
              <a:off x="2866" y="2880"/>
              <a:ext cx="964" cy="384"/>
              <a:chOff x="1585" y="2304"/>
              <a:chExt cx="822" cy="384"/>
            </a:xfrm>
          </p:grpSpPr>
          <p:sp>
            <p:nvSpPr>
              <p:cNvPr id="49218" name="Rectangle 66"/>
              <p:cNvSpPr>
                <a:spLocks noChangeArrowheads="1"/>
              </p:cNvSpPr>
              <p:nvPr/>
            </p:nvSpPr>
            <p:spPr bwMode="auto">
              <a:xfrm>
                <a:off x="1613" y="2304"/>
                <a:ext cx="766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7.5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19" name="Rectangle 67"/>
              <p:cNvSpPr>
                <a:spLocks noChangeArrowheads="1"/>
              </p:cNvSpPr>
              <p:nvPr/>
            </p:nvSpPr>
            <p:spPr bwMode="auto">
              <a:xfrm>
                <a:off x="1585" y="2304"/>
                <a:ext cx="822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4" name="Group 68"/>
            <p:cNvGrpSpPr>
              <a:grpSpLocks/>
            </p:cNvGrpSpPr>
            <p:nvPr/>
          </p:nvGrpSpPr>
          <p:grpSpPr bwMode="auto">
            <a:xfrm>
              <a:off x="3830" y="2880"/>
              <a:ext cx="896" cy="384"/>
              <a:chOff x="2407" y="2304"/>
              <a:chExt cx="764" cy="384"/>
            </a:xfrm>
          </p:grpSpPr>
          <p:sp>
            <p:nvSpPr>
              <p:cNvPr id="49221" name="Rectangle 69"/>
              <p:cNvSpPr>
                <a:spLocks noChangeArrowheads="1"/>
              </p:cNvSpPr>
              <p:nvPr/>
            </p:nvSpPr>
            <p:spPr bwMode="auto">
              <a:xfrm>
                <a:off x="2435" y="2304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latin typeface="+mn-lt"/>
                    <a:ea typeface="Times New Roman" pitchFamily="-110" charset="0"/>
                    <a:cs typeface="Times New Roman" pitchFamily="-110" charset="0"/>
                  </a:rPr>
                  <a:t>248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22" name="Rectangle 70"/>
              <p:cNvSpPr>
                <a:spLocks noChangeArrowheads="1"/>
              </p:cNvSpPr>
              <p:nvPr/>
            </p:nvSpPr>
            <p:spPr bwMode="auto">
              <a:xfrm>
                <a:off x="2407" y="2304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5" name="Group 71"/>
            <p:cNvGrpSpPr>
              <a:grpSpLocks/>
            </p:cNvGrpSpPr>
            <p:nvPr/>
          </p:nvGrpSpPr>
          <p:grpSpPr bwMode="auto">
            <a:xfrm>
              <a:off x="4726" y="2880"/>
              <a:ext cx="930" cy="384"/>
              <a:chOff x="3171" y="2304"/>
              <a:chExt cx="793" cy="384"/>
            </a:xfrm>
          </p:grpSpPr>
          <p:sp>
            <p:nvSpPr>
              <p:cNvPr id="49224" name="Rectangle 72"/>
              <p:cNvSpPr>
                <a:spLocks noChangeArrowheads="1"/>
              </p:cNvSpPr>
              <p:nvPr/>
            </p:nvSpPr>
            <p:spPr bwMode="auto">
              <a:xfrm>
                <a:off x="3199" y="2304"/>
                <a:ext cx="737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29.1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25" name="Rectangle 73"/>
              <p:cNvSpPr>
                <a:spLocks noChangeArrowheads="1"/>
              </p:cNvSpPr>
              <p:nvPr/>
            </p:nvSpPr>
            <p:spPr bwMode="auto">
              <a:xfrm>
                <a:off x="3171" y="2304"/>
                <a:ext cx="793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6" name="Group 74"/>
            <p:cNvGrpSpPr>
              <a:grpSpLocks/>
            </p:cNvGrpSpPr>
            <p:nvPr/>
          </p:nvGrpSpPr>
          <p:grpSpPr bwMode="auto">
            <a:xfrm>
              <a:off x="1008" y="3312"/>
              <a:ext cx="963" cy="384"/>
              <a:chOff x="0" y="3072"/>
              <a:chExt cx="821" cy="384"/>
            </a:xfrm>
          </p:grpSpPr>
          <p:sp>
            <p:nvSpPr>
              <p:cNvPr id="49227" name="Rectangle 75"/>
              <p:cNvSpPr>
                <a:spLocks noChangeArrowheads="1"/>
              </p:cNvSpPr>
              <p:nvPr/>
            </p:nvSpPr>
            <p:spPr bwMode="auto">
              <a:xfrm>
                <a:off x="28" y="3072"/>
                <a:ext cx="765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all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28" name="Rectangle 76"/>
              <p:cNvSpPr>
                <a:spLocks noChangeArrowheads="1"/>
              </p:cNvSpPr>
              <p:nvPr/>
            </p:nvSpPr>
            <p:spPr bwMode="auto">
              <a:xfrm>
                <a:off x="0" y="3072"/>
                <a:ext cx="821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7" name="Group 77"/>
            <p:cNvGrpSpPr>
              <a:grpSpLocks/>
            </p:cNvGrpSpPr>
            <p:nvPr/>
          </p:nvGrpSpPr>
          <p:grpSpPr bwMode="auto">
            <a:xfrm>
              <a:off x="1971" y="3312"/>
              <a:ext cx="895" cy="384"/>
              <a:chOff x="821" y="3072"/>
              <a:chExt cx="764" cy="384"/>
            </a:xfrm>
          </p:grpSpPr>
          <p:sp>
            <p:nvSpPr>
              <p:cNvPr id="49230" name="Rectangle 78"/>
              <p:cNvSpPr>
                <a:spLocks noChangeArrowheads="1"/>
              </p:cNvSpPr>
              <p:nvPr/>
            </p:nvSpPr>
            <p:spPr bwMode="auto">
              <a:xfrm>
                <a:off x="849" y="3072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106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31" name="Rectangle 79"/>
              <p:cNvSpPr>
                <a:spLocks noChangeArrowheads="1"/>
              </p:cNvSpPr>
              <p:nvPr/>
            </p:nvSpPr>
            <p:spPr bwMode="auto">
              <a:xfrm>
                <a:off x="821" y="3072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8" name="Group 80"/>
            <p:cNvGrpSpPr>
              <a:grpSpLocks/>
            </p:cNvGrpSpPr>
            <p:nvPr/>
          </p:nvGrpSpPr>
          <p:grpSpPr bwMode="auto">
            <a:xfrm>
              <a:off x="2866" y="3312"/>
              <a:ext cx="964" cy="384"/>
              <a:chOff x="1585" y="3072"/>
              <a:chExt cx="822" cy="384"/>
            </a:xfrm>
          </p:grpSpPr>
          <p:sp>
            <p:nvSpPr>
              <p:cNvPr id="49233" name="Rectangle 81"/>
              <p:cNvSpPr>
                <a:spLocks noChangeArrowheads="1"/>
              </p:cNvSpPr>
              <p:nvPr/>
            </p:nvSpPr>
            <p:spPr bwMode="auto">
              <a:xfrm>
                <a:off x="1613" y="3072"/>
                <a:ext cx="766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100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34" name="Rectangle 82"/>
              <p:cNvSpPr>
                <a:spLocks noChangeArrowheads="1"/>
              </p:cNvSpPr>
              <p:nvPr/>
            </p:nvSpPr>
            <p:spPr bwMode="auto">
              <a:xfrm>
                <a:off x="1585" y="3072"/>
                <a:ext cx="822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9" name="Group 83"/>
            <p:cNvGrpSpPr>
              <a:grpSpLocks/>
            </p:cNvGrpSpPr>
            <p:nvPr/>
          </p:nvGrpSpPr>
          <p:grpSpPr bwMode="auto">
            <a:xfrm>
              <a:off x="3830" y="3312"/>
              <a:ext cx="896" cy="384"/>
              <a:chOff x="2407" y="3072"/>
              <a:chExt cx="764" cy="384"/>
            </a:xfrm>
          </p:grpSpPr>
          <p:sp>
            <p:nvSpPr>
              <p:cNvPr id="49236" name="Rectangle 84"/>
              <p:cNvSpPr>
                <a:spLocks noChangeArrowheads="1"/>
              </p:cNvSpPr>
              <p:nvPr/>
            </p:nvSpPr>
            <p:spPr bwMode="auto">
              <a:xfrm>
                <a:off x="2435" y="3072"/>
                <a:ext cx="708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852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37" name="Rectangle 85"/>
              <p:cNvSpPr>
                <a:spLocks noChangeArrowheads="1"/>
              </p:cNvSpPr>
              <p:nvPr/>
            </p:nvSpPr>
            <p:spPr bwMode="auto">
              <a:xfrm>
                <a:off x="2407" y="3072"/>
                <a:ext cx="764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30" name="Group 86"/>
            <p:cNvGrpSpPr>
              <a:grpSpLocks/>
            </p:cNvGrpSpPr>
            <p:nvPr/>
          </p:nvGrpSpPr>
          <p:grpSpPr bwMode="auto">
            <a:xfrm>
              <a:off x="4726" y="3312"/>
              <a:ext cx="930" cy="384"/>
              <a:chOff x="3171" y="3072"/>
              <a:chExt cx="793" cy="384"/>
            </a:xfrm>
          </p:grpSpPr>
          <p:sp>
            <p:nvSpPr>
              <p:cNvPr id="49239" name="Rectangle 87"/>
              <p:cNvSpPr>
                <a:spLocks noChangeArrowheads="1"/>
              </p:cNvSpPr>
              <p:nvPr/>
            </p:nvSpPr>
            <p:spPr bwMode="auto">
              <a:xfrm>
                <a:off x="3199" y="3072"/>
                <a:ext cx="737" cy="38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>
                    <a:latin typeface="+mn-lt"/>
                    <a:ea typeface="Times New Roman" pitchFamily="-110" charset="0"/>
                    <a:cs typeface="Times New Roman" pitchFamily="-110" charset="0"/>
                  </a:rPr>
                  <a:t>100</a:t>
                </a:r>
                <a:endParaRPr lang="en-GB" sz="2000">
                  <a:latin typeface="+mn-lt"/>
                  <a:ea typeface="Times New Roman" pitchFamily="-110" charset="0"/>
                  <a:cs typeface="Times New Roman" pitchFamily="-110" charset="0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400">
                  <a:latin typeface="+mn-lt"/>
                </a:endParaRPr>
              </a:p>
            </p:txBody>
          </p:sp>
          <p:sp>
            <p:nvSpPr>
              <p:cNvPr id="49240" name="Rectangle 88"/>
              <p:cNvSpPr>
                <a:spLocks noChangeArrowheads="1"/>
              </p:cNvSpPr>
              <p:nvPr/>
            </p:nvSpPr>
            <p:spPr bwMode="auto">
              <a:xfrm>
                <a:off x="3171" y="3072"/>
                <a:ext cx="793" cy="384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sp>
          <p:nvSpPr>
            <p:cNvPr id="49241" name="Line 89"/>
            <p:cNvSpPr>
              <a:spLocks noChangeShapeType="1"/>
            </p:cNvSpPr>
            <p:nvPr/>
          </p:nvSpPr>
          <p:spPr bwMode="auto">
            <a:xfrm>
              <a:off x="912" y="1728"/>
              <a:ext cx="470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  <p:sp>
          <p:nvSpPr>
            <p:cNvPr id="49242" name="Line 90"/>
            <p:cNvSpPr>
              <a:spLocks noChangeShapeType="1"/>
            </p:cNvSpPr>
            <p:nvPr/>
          </p:nvSpPr>
          <p:spPr bwMode="auto">
            <a:xfrm>
              <a:off x="912" y="2016"/>
              <a:ext cx="470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  <p:sp>
          <p:nvSpPr>
            <p:cNvPr id="49243" name="Line 91"/>
            <p:cNvSpPr>
              <a:spLocks noChangeShapeType="1"/>
            </p:cNvSpPr>
            <p:nvPr/>
          </p:nvSpPr>
          <p:spPr bwMode="auto">
            <a:xfrm>
              <a:off x="912" y="3216"/>
              <a:ext cx="470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  <p:sp>
          <p:nvSpPr>
            <p:cNvPr id="49244" name="Line 92"/>
            <p:cNvSpPr>
              <a:spLocks noChangeShapeType="1"/>
            </p:cNvSpPr>
            <p:nvPr/>
          </p:nvSpPr>
          <p:spPr bwMode="auto">
            <a:xfrm>
              <a:off x="2016" y="1056"/>
              <a:ext cx="0" cy="25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  <p:sp>
          <p:nvSpPr>
            <p:cNvPr id="49245" name="Line 93"/>
            <p:cNvSpPr>
              <a:spLocks noChangeShapeType="1"/>
            </p:cNvSpPr>
            <p:nvPr/>
          </p:nvSpPr>
          <p:spPr bwMode="auto">
            <a:xfrm>
              <a:off x="3888" y="1056"/>
              <a:ext cx="0" cy="25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</p:grpSp>
      <p:sp>
        <p:nvSpPr>
          <p:cNvPr id="49246" name="Oval 94"/>
          <p:cNvSpPr>
            <a:spLocks noChangeArrowheads="1"/>
          </p:cNvSpPr>
          <p:nvPr/>
        </p:nvSpPr>
        <p:spPr bwMode="auto">
          <a:xfrm>
            <a:off x="2917656" y="4648561"/>
            <a:ext cx="503238" cy="504825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</p:txBody>
      </p:sp>
      <p:sp>
        <p:nvSpPr>
          <p:cNvPr id="49247" name="Oval 95"/>
          <p:cNvSpPr>
            <a:spLocks noChangeArrowheads="1"/>
          </p:cNvSpPr>
          <p:nvPr/>
        </p:nvSpPr>
        <p:spPr bwMode="auto">
          <a:xfrm>
            <a:off x="5852944" y="4648561"/>
            <a:ext cx="503237" cy="504825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</p:txBody>
      </p:sp>
      <p:sp>
        <p:nvSpPr>
          <p:cNvPr id="49248" name="Oval 96"/>
          <p:cNvSpPr>
            <a:spLocks noChangeArrowheads="1"/>
          </p:cNvSpPr>
          <p:nvPr/>
        </p:nvSpPr>
        <p:spPr bwMode="auto">
          <a:xfrm>
            <a:off x="2917656" y="3496036"/>
            <a:ext cx="503238" cy="504825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</p:txBody>
      </p:sp>
      <p:sp>
        <p:nvSpPr>
          <p:cNvPr id="49249" name="Oval 97"/>
          <p:cNvSpPr>
            <a:spLocks noChangeArrowheads="1"/>
          </p:cNvSpPr>
          <p:nvPr/>
        </p:nvSpPr>
        <p:spPr bwMode="auto">
          <a:xfrm>
            <a:off x="5852944" y="3496036"/>
            <a:ext cx="503237" cy="504825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543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46" grpId="0" animBg="1"/>
      <p:bldP spid="49247" grpId="0" animBg="1"/>
      <p:bldP spid="49248" grpId="0" animBg="1"/>
      <p:bldP spid="4924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331" name="Group 11"/>
          <p:cNvGrpSpPr>
            <a:grpSpLocks/>
          </p:cNvGrpSpPr>
          <p:nvPr/>
        </p:nvGrpSpPr>
        <p:grpSpPr bwMode="auto">
          <a:xfrm>
            <a:off x="826791" y="1730915"/>
            <a:ext cx="7046913" cy="4995862"/>
            <a:chOff x="196" y="613"/>
            <a:chExt cx="4320" cy="3240"/>
          </a:xfrm>
        </p:grpSpPr>
        <p:pic>
          <p:nvPicPr>
            <p:cNvPr id="312329" name="Picture 9" descr="O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6" y="613"/>
              <a:ext cx="4320" cy="3240"/>
            </a:xfrm>
            <a:prstGeom prst="rect">
              <a:avLst/>
            </a:prstGeom>
            <a:noFill/>
          </p:spPr>
        </p:pic>
        <p:sp>
          <p:nvSpPr>
            <p:cNvPr id="312330" name="Rectangle 10"/>
            <p:cNvSpPr>
              <a:spLocks noChangeArrowheads="1"/>
            </p:cNvSpPr>
            <p:nvPr/>
          </p:nvSpPr>
          <p:spPr bwMode="auto">
            <a:xfrm>
              <a:off x="2160" y="3473"/>
              <a:ext cx="1889" cy="2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Quality control</a:t>
            </a:r>
          </a:p>
        </p:txBody>
      </p:sp>
      <p:sp>
        <p:nvSpPr>
          <p:cNvPr id="312325" name="Text Box 7"/>
          <p:cNvSpPr txBox="1">
            <a:spLocks noChangeArrowheads="1"/>
          </p:cNvSpPr>
          <p:nvPr/>
        </p:nvSpPr>
        <p:spPr bwMode="auto">
          <a:xfrm>
            <a:off x="1274288" y="1608661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percentage</a:t>
            </a:r>
          </a:p>
        </p:txBody>
      </p:sp>
    </p:spTree>
    <p:extLst>
      <p:ext uri="{BB962C8B-B14F-4D97-AF65-F5344CB8AC3E}">
        <p14:creationId xmlns:p14="http://schemas.microsoft.com/office/powerpoint/2010/main" val="9362148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pic>
        <p:nvPicPr>
          <p:cNvPr id="4" name="Picture 3" descr="Cavathrombos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50403"/>
            <a:ext cx="4099943" cy="49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264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Nephron sparing surgery (NSS)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74" y="1524000"/>
            <a:ext cx="6603589" cy="5071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5079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GB">
                <a:latin typeface="Arial" charset="0"/>
                <a:cs typeface="+mj-cs"/>
              </a:rPr>
              <a:t>Contraindication for NSS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755650" y="2133600"/>
            <a:ext cx="4248150" cy="406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000"/>
              <a:t>Preoperative Tumorrupture</a:t>
            </a:r>
          </a:p>
          <a:p>
            <a:pPr eaLnBrk="1" hangingPunct="1">
              <a:defRPr/>
            </a:pPr>
            <a:endParaRPr lang="en-GB" sz="2000"/>
          </a:p>
          <a:p>
            <a:pPr eaLnBrk="1" hangingPunct="1">
              <a:defRPr/>
            </a:pPr>
            <a:r>
              <a:rPr lang="en-GB" sz="2000"/>
              <a:t>Abdominal Metastasis/LN positivity</a:t>
            </a:r>
          </a:p>
          <a:p>
            <a:pPr eaLnBrk="1" hangingPunct="1">
              <a:defRPr/>
            </a:pPr>
            <a:endParaRPr lang="en-GB" sz="2000"/>
          </a:p>
          <a:p>
            <a:pPr eaLnBrk="1" hangingPunct="1">
              <a:defRPr/>
            </a:pPr>
            <a:r>
              <a:rPr lang="en-GB" sz="2000"/>
              <a:t>Tumorthrombus</a:t>
            </a:r>
          </a:p>
          <a:p>
            <a:pPr eaLnBrk="1" hangingPunct="1">
              <a:defRPr/>
            </a:pPr>
            <a:endParaRPr lang="en-GB" sz="2000"/>
          </a:p>
          <a:p>
            <a:pPr eaLnBrk="1" hangingPunct="1">
              <a:defRPr/>
            </a:pPr>
            <a:r>
              <a:rPr lang="en-GB" sz="2000"/>
              <a:t>Remaining parenchyma &lt; 50%</a:t>
            </a:r>
          </a:p>
          <a:p>
            <a:pPr eaLnBrk="1" hangingPunct="1">
              <a:defRPr/>
            </a:pPr>
            <a:endParaRPr lang="en-GB" sz="2000"/>
          </a:p>
          <a:p>
            <a:pPr eaLnBrk="1" hangingPunct="1">
              <a:defRPr/>
            </a:pPr>
            <a:r>
              <a:rPr lang="en-GB" sz="2000"/>
              <a:t>Multifocal tumor</a:t>
            </a:r>
          </a:p>
          <a:p>
            <a:pPr eaLnBrk="1" hangingPunct="1">
              <a:defRPr/>
            </a:pPr>
            <a:endParaRPr lang="en-GB" sz="2000"/>
          </a:p>
          <a:p>
            <a:pPr eaLnBrk="1" hangingPunct="1">
              <a:defRPr/>
            </a:pPr>
            <a:r>
              <a:rPr lang="en-GB" sz="2000"/>
              <a:t>Infiltration of sinus / Hematuria</a:t>
            </a:r>
          </a:p>
          <a:p>
            <a:pPr eaLnBrk="1" hangingPunct="1">
              <a:defRPr/>
            </a:pPr>
            <a:endParaRPr lang="en-GB" sz="2000"/>
          </a:p>
          <a:p>
            <a:pPr eaLnBrk="1" hangingPunct="1">
              <a:defRPr/>
            </a:pPr>
            <a:r>
              <a:rPr lang="en-GB" sz="2000"/>
              <a:t>Missing experience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127250"/>
            <a:ext cx="2447925" cy="1317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935538"/>
            <a:ext cx="2447925" cy="123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67113"/>
            <a:ext cx="2447925" cy="122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007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Nephron Sparing Surgery (NSS)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9" y="1600200"/>
            <a:ext cx="8553084" cy="48768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1200" dirty="0"/>
              <a:t>1) SURGICAL TECHNIQUE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i="1" dirty="0"/>
              <a:t>NSS (A) =</a:t>
            </a:r>
            <a:r>
              <a:rPr lang="en-US" sz="1200" dirty="0"/>
              <a:t> Partial Nephrectomy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200" dirty="0"/>
              <a:t> 	= Resection of tumor with a rim of normal renal parenchyma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i="1" dirty="0"/>
              <a:t>NSS (B) = </a:t>
            </a:r>
            <a:r>
              <a:rPr lang="en-US" sz="1200" dirty="0"/>
              <a:t>Enucleation 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200" dirty="0"/>
              <a:t> 	= Resection of tumor without a rim of normal renal parenchyma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200" dirty="0"/>
              <a:t> 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200" dirty="0"/>
              <a:t>2) SURGICAL RESECTION MARGIN (SRM)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dirty="0"/>
              <a:t>Intact pseudo capsule </a:t>
            </a:r>
            <a:r>
              <a:rPr lang="en-US" sz="1200" i="1" dirty="0"/>
              <a:t> 					= (0)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dirty="0"/>
              <a:t>Doubt</a:t>
            </a:r>
            <a:r>
              <a:rPr lang="en-US" sz="1200" i="1" dirty="0"/>
              <a:t>							= (1)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dirty="0"/>
              <a:t>Tumor breach</a:t>
            </a:r>
            <a:r>
              <a:rPr lang="en-US" sz="1200" i="1" dirty="0"/>
              <a:t>						= (2)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200" dirty="0"/>
              <a:t> 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200" dirty="0"/>
              <a:t>3) PATHOLOGICAL RESECTION MARGIN (PRM)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dirty="0"/>
              <a:t>Safe rim of renal parenchyma on resection margin, except nephroblastomatosis</a:t>
            </a:r>
            <a:r>
              <a:rPr lang="en-US" sz="1200" i="1" dirty="0"/>
              <a:t>	= (0)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dirty="0"/>
              <a:t>Intact pseudo-capsule along the resection margin</a:t>
            </a:r>
            <a:r>
              <a:rPr lang="en-US" sz="1200" i="1" dirty="0"/>
              <a:t> 			= (1)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dirty="0"/>
              <a:t>Tumor breach</a:t>
            </a:r>
            <a:r>
              <a:rPr lang="en-US" sz="1200" i="1" dirty="0"/>
              <a:t>						= (2)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200" dirty="0"/>
              <a:t> 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200" dirty="0"/>
              <a:t>4) REMAINING RENAL PARENCHYMA (RRP)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dirty="0"/>
              <a:t>A subjective evaluation is done by the surgeon of the percentage of renal parenchyma remaining </a:t>
            </a:r>
          </a:p>
          <a:p>
            <a:pPr marL="274637" lvl="1" indent="0">
              <a:buClr>
                <a:schemeClr val="bg1"/>
              </a:buClr>
              <a:buNone/>
            </a:pPr>
            <a:r>
              <a:rPr lang="en-US" sz="1200" dirty="0"/>
              <a:t>	on the operated kidney 					= </a:t>
            </a:r>
            <a:r>
              <a:rPr lang="en-US" sz="1200" i="1" dirty="0"/>
              <a:t>(n %)</a:t>
            </a:r>
            <a:endParaRPr lang="de-DE" sz="1200" dirty="0"/>
          </a:p>
          <a:p>
            <a:pPr lvl="1">
              <a:buClr>
                <a:schemeClr val="bg1"/>
              </a:buClr>
            </a:pPr>
            <a:r>
              <a:rPr lang="en-US" sz="1200" dirty="0"/>
              <a:t>For example, a polar nephrectomy usually corresponds to a RRP of 70%.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200" dirty="0"/>
              <a:t> </a:t>
            </a:r>
            <a:endParaRPr lang="de-DE" sz="1200" dirty="0"/>
          </a:p>
          <a:p>
            <a:pPr>
              <a:buClr>
                <a:schemeClr val="bg1"/>
              </a:buClr>
            </a:pPr>
            <a:r>
              <a:rPr lang="en-US" sz="1400" b="1" dirty="0">
                <a:solidFill>
                  <a:srgbClr val="376092"/>
                </a:solidFill>
              </a:rPr>
              <a:t>A classification for each case would be reported as follows: </a:t>
            </a:r>
            <a:r>
              <a:rPr lang="en-US" sz="1400" b="1" i="1" dirty="0">
                <a:solidFill>
                  <a:srgbClr val="376092"/>
                </a:solidFill>
              </a:rPr>
              <a:t>“NSS(X)-SRM(n)-PRM(n)-RRP(n%)”</a:t>
            </a:r>
            <a:endParaRPr lang="de-DE" sz="1400" b="1" dirty="0">
              <a:solidFill>
                <a:srgbClr val="376092"/>
              </a:solidFill>
            </a:endParaRPr>
          </a:p>
          <a:p>
            <a:pPr>
              <a:buClr>
                <a:schemeClr val="bg1"/>
              </a:buClr>
            </a:pPr>
            <a:endParaRPr lang="en-US" sz="1400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115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96558" y="1674912"/>
            <a:ext cx="8384822" cy="46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Wingdings" charset="0"/>
              <a:buNone/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NSS (xx) - </a:t>
            </a:r>
            <a:r>
              <a:rPr lang="en-US" sz="36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SMa</a:t>
            </a:r>
            <a:r>
              <a:rPr lang="en-US" sz="3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(n) – </a:t>
            </a:r>
            <a:r>
              <a:rPr lang="en-US" sz="36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HMi</a:t>
            </a:r>
            <a:r>
              <a:rPr lang="en-US" sz="3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(n) – FR (n%)</a:t>
            </a:r>
            <a:endParaRPr lang="en-US" sz="3600" i="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Wingdings" charset="0"/>
              <a:buNone/>
            </a:pPr>
            <a:endParaRPr lang="en-US" sz="2800" i="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Wingdings" charset="0"/>
              <a:buNone/>
            </a:pPr>
            <a:r>
              <a:rPr lang="en-US" sz="28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   </a:t>
            </a:r>
            <a:r>
              <a:rPr lang="en-US" sz="24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Two  Examples :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-"/>
            </a:pPr>
            <a:r>
              <a:rPr lang="en-US" sz="24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NSS A (PN) – </a:t>
            </a:r>
            <a:r>
              <a:rPr lang="en-US" sz="2400" i="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SMa</a:t>
            </a:r>
            <a:r>
              <a:rPr lang="en-US" sz="24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(0) – </a:t>
            </a:r>
            <a:r>
              <a:rPr lang="en-US" sz="2400" i="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HMi</a:t>
            </a:r>
            <a:r>
              <a:rPr lang="en-US" sz="24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(0) – FR (60%)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-"/>
            </a:pPr>
            <a:r>
              <a:rPr lang="en-US" sz="24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NSS B (En) – </a:t>
            </a:r>
            <a:r>
              <a:rPr lang="en-US" sz="2400" i="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SMa</a:t>
            </a:r>
            <a:r>
              <a:rPr lang="en-US" sz="24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(1) – </a:t>
            </a:r>
            <a:r>
              <a:rPr lang="en-US" sz="2400" i="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HMi</a:t>
            </a:r>
            <a:r>
              <a:rPr lang="en-US" sz="24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(2) – FR (90%)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</a:pPr>
            <a:endParaRPr lang="en-US" sz="2400" i="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400" dirty="0">
                <a:solidFill>
                  <a:srgbClr val="000000"/>
                </a:solidFill>
                <a:sym typeface="Wingdings 3" charset="0"/>
              </a:rPr>
              <a:t>    </a:t>
            </a:r>
            <a:r>
              <a:rPr lang="en-US" sz="2400" i="0" dirty="0">
                <a:solidFill>
                  <a:srgbClr val="000000"/>
                </a:solidFill>
                <a:sym typeface="Wingdings 3" charset="0"/>
              </a:rPr>
              <a:t></a:t>
            </a:r>
            <a:r>
              <a:rPr lang="en-US" sz="2400" i="0" dirty="0">
                <a:solidFill>
                  <a:srgbClr val="000000"/>
                </a:solidFill>
              </a:rPr>
              <a:t>   For several NSS Procedures on same kidney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000" i="0" dirty="0">
                <a:solidFill>
                  <a:srgbClr val="000000"/>
                </a:solidFill>
              </a:rPr>
              <a:t>     2 </a:t>
            </a:r>
            <a:r>
              <a:rPr lang="en-US" sz="2000" i="0" dirty="0" err="1">
                <a:solidFill>
                  <a:srgbClr val="000000"/>
                </a:solidFill>
              </a:rPr>
              <a:t>Enucleations</a:t>
            </a:r>
            <a:r>
              <a:rPr lang="en-US" sz="2000" i="0" dirty="0">
                <a:solidFill>
                  <a:srgbClr val="000000"/>
                </a:solidFill>
              </a:rPr>
              <a:t> on the same kidney :</a:t>
            </a:r>
            <a:endParaRPr lang="en-US" sz="2000" i="0" dirty="0">
              <a:solidFill>
                <a:srgbClr val="000000"/>
              </a:solidFill>
              <a:cs typeface="Times New Roman" charset="0"/>
            </a:endParaRPr>
          </a:p>
          <a:p>
            <a:pPr marL="342900" indent="-342900">
              <a:buFontTx/>
              <a:buChar char="-"/>
            </a:pPr>
            <a:r>
              <a:rPr lang="en-US" sz="2000" i="0" dirty="0">
                <a:solidFill>
                  <a:srgbClr val="000000"/>
                </a:solidFill>
              </a:rPr>
              <a:t>NSS B (En) – </a:t>
            </a:r>
            <a:r>
              <a:rPr lang="en-US" sz="2000" i="0" dirty="0" err="1">
                <a:solidFill>
                  <a:srgbClr val="000000"/>
                </a:solidFill>
              </a:rPr>
              <a:t>SMa</a:t>
            </a:r>
            <a:r>
              <a:rPr lang="en-US" sz="2000" i="0" dirty="0">
                <a:solidFill>
                  <a:srgbClr val="000000"/>
                </a:solidFill>
              </a:rPr>
              <a:t> (0) – </a:t>
            </a:r>
            <a:r>
              <a:rPr lang="en-US" sz="2000" i="0" dirty="0" err="1">
                <a:solidFill>
                  <a:srgbClr val="000000"/>
                </a:solidFill>
              </a:rPr>
              <a:t>HMi</a:t>
            </a:r>
            <a:r>
              <a:rPr lang="en-US" sz="2000" i="0" dirty="0">
                <a:solidFill>
                  <a:srgbClr val="000000"/>
                </a:solidFill>
              </a:rPr>
              <a:t> (0) </a:t>
            </a:r>
          </a:p>
          <a:p>
            <a:pPr marL="342900" indent="-342900"/>
            <a:r>
              <a:rPr lang="en-US" sz="2000" i="0" dirty="0">
                <a:solidFill>
                  <a:srgbClr val="000000"/>
                </a:solidFill>
              </a:rPr>
              <a:t>+   NSS B (En) – </a:t>
            </a:r>
            <a:r>
              <a:rPr lang="en-US" sz="2000" i="0" dirty="0" err="1">
                <a:solidFill>
                  <a:srgbClr val="000000"/>
                </a:solidFill>
              </a:rPr>
              <a:t>SMa</a:t>
            </a:r>
            <a:r>
              <a:rPr lang="en-US" sz="2000" i="0" dirty="0">
                <a:solidFill>
                  <a:srgbClr val="000000"/>
                </a:solidFill>
              </a:rPr>
              <a:t> (1) – </a:t>
            </a:r>
            <a:r>
              <a:rPr lang="en-US" sz="2000" i="0" dirty="0" err="1">
                <a:solidFill>
                  <a:srgbClr val="000000"/>
                </a:solidFill>
              </a:rPr>
              <a:t>HMi</a:t>
            </a:r>
            <a:r>
              <a:rPr lang="en-US" sz="2000" i="0" dirty="0">
                <a:solidFill>
                  <a:srgbClr val="000000"/>
                </a:solidFill>
              </a:rPr>
              <a:t> (2) – Total FR (80%)</a:t>
            </a:r>
          </a:p>
          <a:p>
            <a:pPr marL="342900" indent="-342900"/>
            <a:r>
              <a:rPr lang="en-US" sz="2400" i="0" dirty="0">
                <a:solidFill>
                  <a:srgbClr val="000000"/>
                </a:solidFill>
              </a:rPr>
              <a:t>      </a:t>
            </a:r>
            <a:endParaRPr lang="en-US" sz="2800" i="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8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8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8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800" i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</a:pPr>
            <a:endParaRPr lang="en-US" sz="2800" i="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formula for each NSS</a:t>
            </a:r>
          </a:p>
        </p:txBody>
      </p:sp>
    </p:spTree>
    <p:extLst>
      <p:ext uri="{BB962C8B-B14F-4D97-AF65-F5344CB8AC3E}">
        <p14:creationId xmlns:p14="http://schemas.microsoft.com/office/powerpoint/2010/main" val="23846798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Nephron </a:t>
            </a:r>
            <a:r>
              <a:rPr lang="de-DE" dirty="0" err="1"/>
              <a:t>Sparing</a:t>
            </a:r>
            <a:r>
              <a:rPr lang="de-DE" dirty="0"/>
              <a:t> </a:t>
            </a:r>
            <a:r>
              <a:rPr lang="de-DE" dirty="0" err="1"/>
              <a:t>Surgery</a:t>
            </a:r>
            <a:endParaRPr lang="de-DE" dirty="0"/>
          </a:p>
        </p:txBody>
      </p:sp>
      <p:pic>
        <p:nvPicPr>
          <p:cNvPr id="31846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" y="1514475"/>
            <a:ext cx="6913563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7" name="Text Box 8"/>
          <p:cNvSpPr txBox="1">
            <a:spLocks noChangeArrowheads="1"/>
          </p:cNvSpPr>
          <p:nvPr/>
        </p:nvSpPr>
        <p:spPr bwMode="auto">
          <a:xfrm>
            <a:off x="381000" y="6019800"/>
            <a:ext cx="7054850" cy="4000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  <a:cs typeface="Arial" charset="0"/>
              </a:rPr>
              <a:t>Haecker FM, von Schweinitz D, Harms D, Buerger D, Graf N: Partial nephrectomy for unilateral Wilms tumor: results of study SIOP 93-01/GPOH. </a:t>
            </a:r>
            <a:r>
              <a:rPr lang="de-DE" sz="1000">
                <a:latin typeface="Calibri" pitchFamily="34" charset="0"/>
                <a:cs typeface="Arial" charset="0"/>
              </a:rPr>
              <a:t>J Urol 170:939-942, 2003</a:t>
            </a:r>
            <a:r>
              <a:rPr lang="de-DE" sz="100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08935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invasive surgery (MIS)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GB" dirty="0"/>
              <a:t>Resection must adhere to oncological principles and include lymph node sampling</a:t>
            </a:r>
            <a:endParaRPr lang="de-DE" dirty="0"/>
          </a:p>
          <a:p>
            <a:pPr marL="457200" lvl="0" indent="-457200">
              <a:buFont typeface="+mj-lt"/>
              <a:buAutoNum type="arabicPeriod"/>
            </a:pPr>
            <a:r>
              <a:rPr lang="en-GB" dirty="0"/>
              <a:t>Small, central tumours with rim of “normal” renal tissue</a:t>
            </a:r>
            <a:endParaRPr lang="de-DE" dirty="0"/>
          </a:p>
          <a:p>
            <a:pPr marL="457200" lvl="0" indent="-457200">
              <a:buFont typeface="+mj-lt"/>
              <a:buAutoNum type="arabicPeriod"/>
            </a:pPr>
            <a:r>
              <a:rPr lang="en-GB" dirty="0"/>
              <a:t>The extraction of the specimen in a bag, without morcellation, through an adequate abdominal wall incision, is mandatory, not only to control the risk of dissemination, but also to ensure adequate histopathological staging.</a:t>
            </a:r>
            <a:endParaRPr lang="de-DE" dirty="0"/>
          </a:p>
          <a:p>
            <a:pPr marL="457200" lvl="0" indent="-457200">
              <a:buFont typeface="+mj-lt"/>
              <a:buAutoNum type="arabicPeriod"/>
            </a:pPr>
            <a:r>
              <a:rPr lang="en-GB" dirty="0"/>
              <a:t>If a NSS is feasible, it should be preferred even if an open approach is needed.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8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4200" dirty="0">
                <a:latin typeface="Calibri" charset="0"/>
              </a:rPr>
              <a:t>9 </a:t>
            </a:r>
            <a:r>
              <a:rPr lang="de-DE" sz="4200" dirty="0" err="1">
                <a:latin typeface="Calibri" charset="0"/>
              </a:rPr>
              <a:t>month</a:t>
            </a:r>
            <a:r>
              <a:rPr lang="de-DE" sz="4200" dirty="0">
                <a:latin typeface="Calibri" charset="0"/>
              </a:rPr>
              <a:t> </a:t>
            </a:r>
            <a:r>
              <a:rPr lang="de-DE" sz="4200" dirty="0" err="1">
                <a:latin typeface="Calibri" charset="0"/>
              </a:rPr>
              <a:t>old</a:t>
            </a:r>
            <a:r>
              <a:rPr lang="de-DE" sz="4200" dirty="0">
                <a:latin typeface="Calibri" charset="0"/>
              </a:rPr>
              <a:t>  </a:t>
            </a:r>
            <a:r>
              <a:rPr lang="de-DE" sz="4200" dirty="0" err="1">
                <a:latin typeface="Calibri" charset="0"/>
              </a:rPr>
              <a:t>girl</a:t>
            </a:r>
            <a:endParaRPr lang="de-DE" sz="4200" dirty="0">
              <a:latin typeface="Calibri" charset="0"/>
            </a:endParaRPr>
          </a:p>
        </p:txBody>
      </p:sp>
      <p:pic>
        <p:nvPicPr>
          <p:cNvPr id="21506" name="Bild 3" descr="Bild 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51" y="1965434"/>
            <a:ext cx="8601147" cy="359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4530725" y="6191250"/>
            <a:ext cx="3006725" cy="277813"/>
          </a:xfrm>
          <a:prstGeom prst="rect">
            <a:avLst/>
          </a:prstGeom>
          <a:noFill/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/>
              <a:t>Witt et al.: J </a:t>
            </a:r>
            <a:r>
              <a:rPr lang="de-DE" sz="1200" dirty="0" err="1"/>
              <a:t>Pediatr</a:t>
            </a:r>
            <a:r>
              <a:rPr lang="de-DE" sz="1200" dirty="0"/>
              <a:t> </a:t>
            </a:r>
            <a:r>
              <a:rPr lang="de-DE" sz="1200" dirty="0" err="1"/>
              <a:t>Hematol</a:t>
            </a:r>
            <a:r>
              <a:rPr lang="de-DE" sz="1200" dirty="0"/>
              <a:t> </a:t>
            </a:r>
            <a:r>
              <a:rPr lang="de-DE" sz="1200" dirty="0" err="1"/>
              <a:t>Oncol</a:t>
            </a:r>
            <a:r>
              <a:rPr lang="de-DE" sz="1200" dirty="0"/>
              <a:t>, 2009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96EA0AE-ADEB-7348-A354-523090BC1A3D}"/>
              </a:ext>
            </a:extLst>
          </p:cNvPr>
          <p:cNvSpPr/>
          <p:nvPr/>
        </p:nvSpPr>
        <p:spPr>
          <a:xfrm>
            <a:off x="2984938" y="1807779"/>
            <a:ext cx="2827283" cy="381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BFFC934-7872-B347-9ECE-A89444D20B7B}"/>
              </a:ext>
            </a:extLst>
          </p:cNvPr>
          <p:cNvSpPr/>
          <p:nvPr/>
        </p:nvSpPr>
        <p:spPr>
          <a:xfrm>
            <a:off x="5812221" y="1855075"/>
            <a:ext cx="3153103" cy="381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9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/>
          <p:cNvSpPr txBox="1"/>
          <p:nvPr/>
        </p:nvSpPr>
        <p:spPr>
          <a:xfrm>
            <a:off x="4872591" y="1402315"/>
            <a:ext cx="3348358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Arial" charset="0"/>
              </a:rPr>
              <a:t>Lateral edge                                                               of the vertebra not crossed by the tumor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after chemotherapy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prstClr val="white">
                  <a:lumMod val="50000"/>
                </a:prstClr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prstClr val="white">
                  <a:lumMod val="50000"/>
                </a:prstClr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prstClr val="white">
                  <a:lumMod val="50000"/>
                </a:prstClr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Arial" charset="0"/>
              </a:rPr>
              <a:t>Easy approach of the renal pedicle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6630507" y="4091604"/>
            <a:ext cx="0" cy="106473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for MIS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95" y="1402315"/>
            <a:ext cx="3817685" cy="5253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1562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Better Risk Stratification for better treatment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Response to treatment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Molecular Biology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Minimize acute toxicity and late effects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Cardiotoxicity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Nephrotoxicity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Quality Control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Reference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Centres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ExPO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-r-Net</a:t>
            </a:r>
          </a:p>
          <a:p>
            <a:r>
              <a:rPr lang="en-US" dirty="0">
                <a:solidFill>
                  <a:srgbClr val="0061B8"/>
                </a:solidFill>
              </a:rPr>
              <a:t>IT-Infrastructure and Logistics</a:t>
            </a:r>
          </a:p>
          <a:p>
            <a:r>
              <a:rPr lang="en-US" dirty="0">
                <a:solidFill>
                  <a:srgbClr val="7F7F7F"/>
                </a:solidFill>
              </a:rPr>
              <a:t>International collaboration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23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charset="0"/>
              </a:rPr>
              <a:t>Trial Biomaterial Manager</a:t>
            </a:r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3388"/>
            <a:ext cx="9144000" cy="411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350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charset="0"/>
              </a:rPr>
              <a:t>Biobanking Specimen CRF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0" y="5238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de-DE"/>
          </a:p>
        </p:txBody>
      </p:sp>
      <p:pic>
        <p:nvPicPr>
          <p:cNvPr id="2560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7885113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2179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Better Risk Stratification for better treatment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Response to treatment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Molecular Biology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Minimize acute toxicity and late effects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Cardiotoxicity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Nephrotoxicity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Quality Control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Reference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Centres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ExPO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-r-Net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IT-Infrastructure and Logistics</a:t>
            </a:r>
          </a:p>
          <a:p>
            <a:r>
              <a:rPr lang="en-US" dirty="0">
                <a:solidFill>
                  <a:srgbClr val="0061B8"/>
                </a:solidFill>
              </a:rPr>
              <a:t>International collaboration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23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8" y="1186963"/>
            <a:ext cx="9119733" cy="567103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050506" y="5137483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 in UMBRELLA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042" y="5706465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56A3"/>
                </a:solidFill>
              </a:rPr>
              <a:t>  46 countries</a:t>
            </a:r>
          </a:p>
        </p:txBody>
      </p:sp>
    </p:spTree>
    <p:extLst>
      <p:ext uri="{BB962C8B-B14F-4D97-AF65-F5344CB8AC3E}">
        <p14:creationId xmlns:p14="http://schemas.microsoft.com/office/powerpoint/2010/main" val="3880369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Globalisation</a:t>
            </a:r>
            <a:endParaRPr lang="de-DE" dirty="0"/>
          </a:p>
        </p:txBody>
      </p:sp>
      <p:pic>
        <p:nvPicPr>
          <p:cNvPr id="5" name="Bild 4" descr="Bildschirmfoto 2011-03-31 um 00.26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8" y="1352851"/>
            <a:ext cx="7077447" cy="51501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16200000">
            <a:off x="-1683742" y="3626337"/>
            <a:ext cx="507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Larry Hadley, </a:t>
            </a:r>
            <a:r>
              <a:rPr lang="en-GB" sz="1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Wilms</a:t>
            </a:r>
            <a:r>
              <a:rPr lang="en-GB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Tumours in countries with less resources </a:t>
            </a:r>
          </a:p>
          <a:p>
            <a:pPr algn="ctr"/>
            <a:r>
              <a:rPr lang="en-GB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SIOP Congress 2007, Mumbai, India</a:t>
            </a:r>
          </a:p>
        </p:txBody>
      </p:sp>
    </p:spTree>
    <p:extLst>
      <p:ext uri="{BB962C8B-B14F-4D97-AF65-F5344CB8AC3E}">
        <p14:creationId xmlns:p14="http://schemas.microsoft.com/office/powerpoint/2010/main" val="28379044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ldschirmfoto 2016-06-05 um 17.4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51" y="498840"/>
            <a:ext cx="645384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70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pic>
        <p:nvPicPr>
          <p:cNvPr id="3" name="Picture 3"/>
          <p:cNvPicPr>
            <a:picLocks noChangeArrowheads="1"/>
          </p:cNvPicPr>
          <p:nvPr/>
        </p:nvPicPr>
        <p:blipFill>
          <a:blip r:embed="rId2" cstate="email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7" r="39998"/>
          <a:stretch>
            <a:fillRect/>
          </a:stretch>
        </p:blipFill>
        <p:spPr bwMode="auto">
          <a:xfrm>
            <a:off x="877047" y="1867623"/>
            <a:ext cx="2843213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rrowheads="1"/>
          </p:cNvPicPr>
          <p:nvPr/>
        </p:nvPicPr>
        <p:blipFill>
          <a:blip r:embed="rId2" cstate="email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8"/>
          <a:stretch>
            <a:fillRect/>
          </a:stretch>
        </p:blipFill>
        <p:spPr bwMode="auto">
          <a:xfrm>
            <a:off x="6338047" y="1485036"/>
            <a:ext cx="17811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5"/>
          <p:cNvSpPr/>
          <p:nvPr/>
        </p:nvSpPr>
        <p:spPr>
          <a:xfrm>
            <a:off x="3910760" y="2875686"/>
            <a:ext cx="1922462" cy="457200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97672" y="5270125"/>
            <a:ext cx="1171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 b="1" dirty="0"/>
              <a:t>Stage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212135" y="5268048"/>
            <a:ext cx="164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 b="1" dirty="0"/>
              <a:t>Histology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123927" y="5267680"/>
            <a:ext cx="18133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 b="1" dirty="0"/>
              <a:t>Biomarker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2000" b="1" dirty="0"/>
              <a:t>1q gain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2000" b="1" dirty="0"/>
              <a:t>others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006010" y="5262655"/>
            <a:ext cx="19928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 b="1" dirty="0"/>
              <a:t>Response to </a:t>
            </a:r>
          </a:p>
          <a:p>
            <a:pPr marL="0" indent="0" eaLnBrk="1" hangingPunct="1"/>
            <a:r>
              <a:rPr lang="en-US" altLang="en-US" sz="2000" b="1" dirty="0"/>
              <a:t>    treatment</a:t>
            </a:r>
          </a:p>
        </p:txBody>
      </p:sp>
      <p:cxnSp>
        <p:nvCxnSpPr>
          <p:cNvPr id="12" name="Gerade Verbindung 11"/>
          <p:cNvCxnSpPr/>
          <p:nvPr/>
        </p:nvCxnSpPr>
        <p:spPr>
          <a:xfrm>
            <a:off x="457200" y="5218836"/>
            <a:ext cx="82868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0870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listening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251520" y="1982359"/>
            <a:ext cx="8568952" cy="4434613"/>
            <a:chOff x="107504" y="1982359"/>
            <a:chExt cx="8568952" cy="4434613"/>
          </a:xfrm>
        </p:grpSpPr>
        <p:pic>
          <p:nvPicPr>
            <p:cNvPr id="5" name="Bild 4" descr="Bildschirmfoto 2016-05-17 um 23.24.3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982359"/>
              <a:ext cx="8136904" cy="4434613"/>
            </a:xfrm>
            <a:prstGeom prst="rect">
              <a:avLst/>
            </a:prstGeom>
          </p:spPr>
        </p:pic>
        <p:cxnSp>
          <p:nvCxnSpPr>
            <p:cNvPr id="6" name="Gerade Verbindung 5"/>
            <p:cNvCxnSpPr/>
            <p:nvPr/>
          </p:nvCxnSpPr>
          <p:spPr>
            <a:xfrm>
              <a:off x="107504" y="1988840"/>
              <a:ext cx="8568952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ung 6"/>
          <p:cNvGrpSpPr/>
          <p:nvPr/>
        </p:nvGrpSpPr>
        <p:grpSpPr>
          <a:xfrm>
            <a:off x="107504" y="5880984"/>
            <a:ext cx="1440160" cy="572352"/>
            <a:chOff x="251520" y="5805264"/>
            <a:chExt cx="1440160" cy="572352"/>
          </a:xfrm>
        </p:grpSpPr>
        <p:sp>
          <p:nvSpPr>
            <p:cNvPr id="8" name="Textfeld 7"/>
            <p:cNvSpPr txBox="1"/>
            <p:nvPr/>
          </p:nvSpPr>
          <p:spPr>
            <a:xfrm>
              <a:off x="251520" y="5805264"/>
              <a:ext cx="1390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solidFill>
                    <a:schemeClr val="bg2">
                      <a:lumMod val="75000"/>
                    </a:schemeClr>
                  </a:solidFill>
                </a:rPr>
                <a:t>downloaded</a:t>
              </a:r>
              <a:r>
                <a:rPr lang="de-DE" sz="1200" dirty="0"/>
                <a:t> </a:t>
              </a:r>
              <a:r>
                <a:rPr lang="de-DE" sz="1200" dirty="0" err="1"/>
                <a:t>from</a:t>
              </a:r>
              <a:r>
                <a:rPr lang="de-DE" sz="1200" dirty="0"/>
                <a:t> </a:t>
              </a:r>
            </a:p>
          </p:txBody>
        </p:sp>
        <p:pic>
          <p:nvPicPr>
            <p:cNvPr id="9" name="Bild 8" descr="Bildschirmfoto 2016-05-17 um 23.29.3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6021288"/>
              <a:ext cx="1440160" cy="356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211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4200" dirty="0">
                <a:latin typeface="Calibri" charset="0"/>
              </a:rPr>
              <a:t>9 m, </a:t>
            </a:r>
            <a:r>
              <a:rPr lang="de-DE" sz="4200" dirty="0" err="1">
                <a:latin typeface="Calibri" charset="0"/>
              </a:rPr>
              <a:t>girl</a:t>
            </a:r>
            <a:r>
              <a:rPr lang="de-DE" sz="4200" dirty="0">
                <a:latin typeface="Calibri" charset="0"/>
              </a:rPr>
              <a:t>, </a:t>
            </a:r>
            <a:r>
              <a:rPr lang="de-DE" sz="4200" dirty="0" err="1">
                <a:latin typeface="Calibri" charset="0"/>
              </a:rPr>
              <a:t>Nephroblastomatosis</a:t>
            </a:r>
            <a:endParaRPr lang="de-DE" sz="4200" dirty="0">
              <a:latin typeface="Calibri" charset="0"/>
            </a:endParaRPr>
          </a:p>
        </p:txBody>
      </p:sp>
      <p:pic>
        <p:nvPicPr>
          <p:cNvPr id="22530" name="Bild 4" descr="Bild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730" y="1524000"/>
            <a:ext cx="8679689" cy="4441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4530725" y="6191250"/>
            <a:ext cx="3006725" cy="277813"/>
          </a:xfrm>
          <a:prstGeom prst="rect">
            <a:avLst/>
          </a:prstGeom>
          <a:noFill/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/>
              <a:t>Witt et al.: J </a:t>
            </a:r>
            <a:r>
              <a:rPr lang="de-DE" sz="1200" dirty="0" err="1"/>
              <a:t>Pediatr</a:t>
            </a:r>
            <a:r>
              <a:rPr lang="de-DE" sz="1200" dirty="0"/>
              <a:t> </a:t>
            </a:r>
            <a:r>
              <a:rPr lang="de-DE" sz="1200" dirty="0" err="1"/>
              <a:t>Hematol</a:t>
            </a:r>
            <a:r>
              <a:rPr lang="de-DE" sz="1200" dirty="0"/>
              <a:t> </a:t>
            </a:r>
            <a:r>
              <a:rPr lang="de-DE" sz="1200" dirty="0" err="1"/>
              <a:t>Oncol</a:t>
            </a:r>
            <a:r>
              <a:rPr lang="de-DE" sz="1200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9605221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269163" cy="990600"/>
          </a:xfrm>
        </p:spPr>
        <p:txBody>
          <a:bodyPr/>
          <a:lstStyle/>
          <a:p>
            <a:r>
              <a:rPr lang="en-GB" dirty="0">
                <a:latin typeface="Calibri" charset="0"/>
              </a:rPr>
              <a:t>Acknowledgement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8" y="1141413"/>
            <a:ext cx="3903662" cy="105251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Bild 7" descr="Bildschirmfoto 2010-08-29 um 11.55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8" y="2614613"/>
            <a:ext cx="3903662" cy="6667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4820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3717925"/>
            <a:ext cx="1524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663" y="1125538"/>
            <a:ext cx="2232025" cy="116681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88" y="3751263"/>
            <a:ext cx="3903662" cy="6873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Rechteck 13"/>
          <p:cNvSpPr/>
          <p:nvPr/>
        </p:nvSpPr>
        <p:spPr bwMode="auto">
          <a:xfrm>
            <a:off x="204788" y="4851400"/>
            <a:ext cx="3903662" cy="806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Textfeld 11"/>
          <p:cNvSpPr txBox="1"/>
          <p:nvPr/>
        </p:nvSpPr>
        <p:spPr bwMode="auto">
          <a:xfrm>
            <a:off x="1906588" y="4984750"/>
            <a:ext cx="2201862" cy="5524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000" dirty="0"/>
              <a:t>From data sharing and integration </a:t>
            </a:r>
          </a:p>
          <a:p>
            <a:pPr algn="r">
              <a:defRPr/>
            </a:pPr>
            <a:r>
              <a:rPr lang="en-GB" sz="1000" dirty="0"/>
              <a:t>via VPH models </a:t>
            </a:r>
          </a:p>
          <a:p>
            <a:pPr algn="r">
              <a:defRPr/>
            </a:pPr>
            <a:r>
              <a:rPr lang="en-GB" sz="1000" dirty="0"/>
              <a:t>to personalized medicine</a:t>
            </a:r>
          </a:p>
        </p:txBody>
      </p:sp>
      <p:grpSp>
        <p:nvGrpSpPr>
          <p:cNvPr id="34825" name="Group 12"/>
          <p:cNvGrpSpPr>
            <a:grpSpLocks/>
          </p:cNvGrpSpPr>
          <p:nvPr/>
        </p:nvGrpSpPr>
        <p:grpSpPr bwMode="auto">
          <a:xfrm>
            <a:off x="4932363" y="4005263"/>
            <a:ext cx="2808287" cy="936625"/>
            <a:chOff x="4716463" y="3284538"/>
            <a:chExt cx="2808287" cy="936625"/>
          </a:xfrm>
        </p:grpSpPr>
        <p:sp>
          <p:nvSpPr>
            <p:cNvPr id="4" name="Rechteck 3"/>
            <p:cNvSpPr/>
            <p:nvPr/>
          </p:nvSpPr>
          <p:spPr>
            <a:xfrm>
              <a:off x="4716463" y="3284538"/>
              <a:ext cx="2808287" cy="936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34840" name="Bild 2" descr="Bildschirmfoto 2011-06-22 um 14.10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838" y="3286125"/>
              <a:ext cx="2628900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6" name="Picture 1" descr="p-medicine_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48225"/>
            <a:ext cx="187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7" name="Group 9"/>
          <p:cNvGrpSpPr>
            <a:grpSpLocks/>
          </p:cNvGrpSpPr>
          <p:nvPr/>
        </p:nvGrpSpPr>
        <p:grpSpPr bwMode="auto">
          <a:xfrm>
            <a:off x="4498975" y="5041900"/>
            <a:ext cx="2593975" cy="1339850"/>
            <a:chOff x="4716463" y="4581525"/>
            <a:chExt cx="2808287" cy="1444937"/>
          </a:xfrm>
        </p:grpSpPr>
        <p:sp>
          <p:nvSpPr>
            <p:cNvPr id="9" name="Rectangle 8"/>
            <p:cNvSpPr/>
            <p:nvPr/>
          </p:nvSpPr>
          <p:spPr>
            <a:xfrm>
              <a:off x="4716463" y="4581525"/>
              <a:ext cx="2808287" cy="12959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4837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662488"/>
              <a:ext cx="2552700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8" name="Rectangle 4"/>
            <p:cNvSpPr>
              <a:spLocks noChangeArrowheads="1"/>
            </p:cNvSpPr>
            <p:nvPr/>
          </p:nvSpPr>
          <p:spPr bwMode="auto">
            <a:xfrm>
              <a:off x="5219700" y="5373687"/>
              <a:ext cx="2268538" cy="65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900"/>
                <a:t>Enabling information re-Use by linking clinical REsearch and Care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1850" y="2519363"/>
            <a:ext cx="2044700" cy="1341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4663" y="2592388"/>
            <a:ext cx="1443037" cy="1198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4831" name="Group 12"/>
          <p:cNvGrpSpPr>
            <a:grpSpLocks/>
          </p:cNvGrpSpPr>
          <p:nvPr/>
        </p:nvGrpSpPr>
        <p:grpSpPr bwMode="auto">
          <a:xfrm>
            <a:off x="6732588" y="1341438"/>
            <a:ext cx="2303462" cy="792162"/>
            <a:chOff x="6732240" y="1340768"/>
            <a:chExt cx="2304256" cy="792088"/>
          </a:xfrm>
        </p:grpSpPr>
        <p:sp>
          <p:nvSpPr>
            <p:cNvPr id="10" name="Rectangle 9"/>
            <p:cNvSpPr/>
            <p:nvPr/>
          </p:nvSpPr>
          <p:spPr>
            <a:xfrm>
              <a:off x="6732240" y="1340768"/>
              <a:ext cx="2304256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4833" name="Picture 1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1412776"/>
              <a:ext cx="2101688" cy="61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9" descr="DK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91" y="5814550"/>
            <a:ext cx="996194" cy="9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273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2CE6F-4D4E-1C45-905C-5C26691F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3039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UMBRELLA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 of SIOP-RTSG for children, adolescents and young adults with renal tumors:</a:t>
            </a:r>
          </a:p>
          <a:p>
            <a:pPr lvl="1"/>
            <a:r>
              <a:rPr lang="en-US" dirty="0"/>
              <a:t>Increase survival rates</a:t>
            </a:r>
          </a:p>
          <a:p>
            <a:pPr lvl="1"/>
            <a:r>
              <a:rPr lang="en-US" dirty="0"/>
              <a:t>Reduce acute and late toxicity</a:t>
            </a:r>
          </a:p>
          <a:p>
            <a:pPr lvl="1"/>
            <a:r>
              <a:rPr lang="en-US" dirty="0"/>
              <a:t>Provide high quality of a standardized diagnosis, treatment and follow-up</a:t>
            </a:r>
          </a:p>
          <a:p>
            <a:pPr lvl="2"/>
            <a:r>
              <a:rPr lang="en-US" dirty="0"/>
              <a:t>Independent of the tumor type, </a:t>
            </a:r>
          </a:p>
          <a:p>
            <a:pPr lvl="2"/>
            <a:r>
              <a:rPr lang="en-US" dirty="0"/>
              <a:t>the socio-economic status and </a:t>
            </a:r>
          </a:p>
          <a:p>
            <a:pPr lvl="2"/>
            <a:r>
              <a:rPr lang="en-US" dirty="0"/>
              <a:t>the geographic region where the patient is living</a:t>
            </a:r>
          </a:p>
          <a:p>
            <a:r>
              <a:rPr lang="en-US" dirty="0"/>
              <a:t>Integrated Research Protocol</a:t>
            </a:r>
          </a:p>
          <a:p>
            <a:r>
              <a:rPr lang="en-US" dirty="0"/>
              <a:t>Standardized Guidelines</a:t>
            </a:r>
          </a:p>
        </p:txBody>
      </p:sp>
    </p:spTree>
    <p:extLst>
      <p:ext uri="{BB962C8B-B14F-4D97-AF65-F5344CB8AC3E}">
        <p14:creationId xmlns:p14="http://schemas.microsoft.com/office/powerpoint/2010/main" val="1262673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Feasibility of storing serial blood, urine samples, </a:t>
            </a:r>
            <a:r>
              <a:rPr lang="en-US" sz="2000" dirty="0" err="1"/>
              <a:t>tumour</a:t>
            </a:r>
            <a:r>
              <a:rPr lang="en-US" sz="2000" dirty="0"/>
              <a:t> and germline material </a:t>
            </a:r>
          </a:p>
          <a:p>
            <a:r>
              <a:rPr lang="en-US" sz="2000" dirty="0"/>
              <a:t>Find prognostic biomarkers in WT</a:t>
            </a:r>
          </a:p>
          <a:p>
            <a:pPr lvl="1"/>
            <a:r>
              <a:rPr lang="en-US" sz="1800" dirty="0"/>
              <a:t>1q gain and genomic copy number biomarkers </a:t>
            </a:r>
          </a:p>
          <a:p>
            <a:pPr lvl="1"/>
            <a:r>
              <a:rPr lang="en-US" sz="1800" dirty="0"/>
              <a:t>LOH 1p and 16q, MYCN gain, TP53 and others</a:t>
            </a:r>
          </a:p>
          <a:p>
            <a:pPr lvl="1"/>
            <a:r>
              <a:rPr lang="en-US" sz="1800" dirty="0"/>
              <a:t>Logistics in returning results back in a relevant time frame</a:t>
            </a:r>
          </a:p>
          <a:p>
            <a:r>
              <a:rPr lang="en-US" sz="2000" dirty="0"/>
              <a:t>Blastemal volume and molecular characterization of ‘Blastema’</a:t>
            </a:r>
          </a:p>
          <a:p>
            <a:pPr lvl="1"/>
            <a:r>
              <a:rPr lang="en-US" sz="1800" dirty="0"/>
              <a:t>Accurate measurement in real time (central pathology review)</a:t>
            </a:r>
          </a:p>
          <a:p>
            <a:r>
              <a:rPr lang="en-US" sz="2000" dirty="0"/>
              <a:t>Radiology review </a:t>
            </a:r>
          </a:p>
          <a:p>
            <a:pPr lvl="1"/>
            <a:r>
              <a:rPr lang="en-US" sz="1800" dirty="0"/>
              <a:t>Quality of imaging, harmonization of diagnostics and treatment stratification based on central radiological review</a:t>
            </a:r>
          </a:p>
          <a:p>
            <a:r>
              <a:rPr lang="en-US" sz="2000" dirty="0"/>
              <a:t>Pathology review</a:t>
            </a:r>
          </a:p>
          <a:p>
            <a:pPr lvl="1"/>
            <a:r>
              <a:rPr lang="en-US" sz="1800" dirty="0"/>
              <a:t>Quality of pathology, treatment stratification based on central radiological review and storage of biomaterial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855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To explore the impact on EFS or OS in WT: </a:t>
            </a:r>
          </a:p>
          <a:p>
            <a:pPr lvl="1"/>
            <a:r>
              <a:rPr lang="en-US" sz="1800" dirty="0"/>
              <a:t>WT1, CTNNB1, AMER1, TP53, MYCN, FBXW7, GPC3, DIS3L2, DICER1, DROSHA, DGCR8, SIX1 and SIX2</a:t>
            </a:r>
          </a:p>
          <a:p>
            <a:r>
              <a:rPr lang="en-US" sz="2000" dirty="0"/>
              <a:t>To characterize at a molecular level all subtypes of WT and non-WT, using whole genome, </a:t>
            </a:r>
            <a:r>
              <a:rPr lang="en-US" sz="2000" dirty="0" err="1"/>
              <a:t>epigenomic</a:t>
            </a:r>
            <a:r>
              <a:rPr lang="en-US" sz="2000" dirty="0"/>
              <a:t> and proteomic approaches</a:t>
            </a:r>
          </a:p>
          <a:p>
            <a:r>
              <a:rPr lang="en-US" sz="2000" dirty="0"/>
              <a:t>To assess the feasibility of developing a targeted ‘next generation’ sequencing panel for WT</a:t>
            </a:r>
          </a:p>
          <a:p>
            <a:r>
              <a:rPr lang="en-US" sz="2000" dirty="0"/>
              <a:t>To establish a surgical review process for guiding local centers in </a:t>
            </a:r>
          </a:p>
          <a:p>
            <a:pPr lvl="1"/>
            <a:r>
              <a:rPr lang="en-US" sz="1800" dirty="0"/>
              <a:t>Nephron sparing surgery (NSS) </a:t>
            </a:r>
          </a:p>
          <a:p>
            <a:pPr lvl="1"/>
            <a:r>
              <a:rPr lang="en-US" sz="1800" dirty="0"/>
              <a:t>Minimal invasive surgery in unilateral renal </a:t>
            </a:r>
            <a:r>
              <a:rPr lang="en-US" sz="1800" dirty="0" err="1"/>
              <a:t>tumours</a:t>
            </a:r>
            <a:r>
              <a:rPr lang="en-US" sz="1800" dirty="0"/>
              <a:t>.</a:t>
            </a:r>
          </a:p>
          <a:p>
            <a:r>
              <a:rPr lang="en-US" sz="2000" dirty="0"/>
              <a:t>To perform epidemiological analyses </a:t>
            </a:r>
          </a:p>
          <a:p>
            <a:r>
              <a:rPr lang="en-US" sz="2000" dirty="0"/>
              <a:t>To validate new tools developed within the e-Health </a:t>
            </a:r>
          </a:p>
          <a:p>
            <a:pPr lvl="1"/>
            <a:r>
              <a:rPr lang="en-US" sz="1800" dirty="0"/>
              <a:t>To improve clinical decision support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93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Are biomarkers clinically relevant independent prognostic factors for WT</a:t>
            </a:r>
          </a:p>
          <a:p>
            <a:pPr lvl="0"/>
            <a:r>
              <a:rPr lang="en-US" dirty="0"/>
              <a:t>Better definition of high risk ‘blastemal type’ </a:t>
            </a:r>
          </a:p>
          <a:p>
            <a:pPr lvl="0"/>
            <a:r>
              <a:rPr lang="en-US" dirty="0"/>
              <a:t>Better risk stratification for future trials</a:t>
            </a:r>
          </a:p>
          <a:p>
            <a:pPr lvl="0"/>
            <a:r>
              <a:rPr lang="en-US" dirty="0"/>
              <a:t>Improved infrastructure for data and samples collection enhancing translational research </a:t>
            </a:r>
          </a:p>
          <a:p>
            <a:pPr lvl="0"/>
            <a:r>
              <a:rPr lang="en-US" dirty="0"/>
              <a:t>Improved central radiology, pathologic and surgical review</a:t>
            </a:r>
          </a:p>
          <a:p>
            <a:pPr lvl="0"/>
            <a:r>
              <a:rPr lang="en-US" dirty="0"/>
              <a:t>Fostering networking between basic and clinical scientists</a:t>
            </a:r>
          </a:p>
          <a:p>
            <a:pPr lvl="0"/>
            <a:r>
              <a:rPr lang="en-US" dirty="0"/>
              <a:t>Provide the biological rationale for at least one phase I/II trial of a targeted therapy approach for relapsed patients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859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Localized WT</a:t>
            </a:r>
          </a:p>
          <a:p>
            <a:r>
              <a:rPr lang="en-US" dirty="0"/>
              <a:t>Metastatic WT</a:t>
            </a:r>
          </a:p>
          <a:p>
            <a:r>
              <a:rPr lang="en-US" dirty="0"/>
              <a:t>Bilateral disease</a:t>
            </a:r>
          </a:p>
          <a:p>
            <a:r>
              <a:rPr lang="en-US" dirty="0"/>
              <a:t>After primary surgery</a:t>
            </a:r>
          </a:p>
          <a:p>
            <a:r>
              <a:rPr lang="en-US" dirty="0"/>
              <a:t>Relapsed WT</a:t>
            </a:r>
          </a:p>
          <a:p>
            <a:r>
              <a:rPr lang="en-US" dirty="0"/>
              <a:t>WT in adults</a:t>
            </a:r>
          </a:p>
          <a:p>
            <a:r>
              <a:rPr lang="en-US" dirty="0"/>
              <a:t>Non-WT</a:t>
            </a:r>
          </a:p>
          <a:p>
            <a:pPr lvl="1"/>
            <a:r>
              <a:rPr lang="en-US" dirty="0"/>
              <a:t>CCSK, RCC, MRTK, CMN  </a:t>
            </a:r>
          </a:p>
          <a:p>
            <a:endParaRPr lang="en-US" sz="1050" dirty="0"/>
          </a:p>
          <a:p>
            <a:r>
              <a:rPr lang="en-US" dirty="0"/>
              <a:t>Surgical Guidelines</a:t>
            </a:r>
          </a:p>
          <a:p>
            <a:r>
              <a:rPr lang="en-US" dirty="0"/>
              <a:t>Radiotherapy Guidelines</a:t>
            </a:r>
          </a:p>
          <a:p>
            <a:endParaRPr lang="en-US" sz="1000" dirty="0"/>
          </a:p>
          <a:p>
            <a:r>
              <a:rPr lang="en-US" dirty="0"/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282795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Treatment unilateral WT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719609"/>
              </p:ext>
            </p:extLst>
          </p:nvPr>
        </p:nvGraphicFramePr>
        <p:xfrm>
          <a:off x="457200" y="2461845"/>
          <a:ext cx="8229599" cy="3143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6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2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6817"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Tumor volume after pre- operative CT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Stage I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Stage  II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Stage  III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592"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Low Risk (only CN)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All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No further treatment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AV2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AV2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981">
                <a:tc rowSpan="2"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Intermediate Risk*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≤ 500 ml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AV1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AV2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</a:rPr>
                        <a:t>AV2 + RT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982">
                <a:tc gridSpan="2" v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&gt; 500 ml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AV1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AVD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AVD + RT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979">
                <a:tc row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High Risk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BT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All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AVD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</a:rPr>
                        <a:t>HR-1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</a:rPr>
                        <a:t>HR-1 + RT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18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DA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All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AVD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</a:rPr>
                        <a:t>HR-1 + flank RT</a:t>
                      </a:r>
                      <a:endParaRPr lang="de-DE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HR-1 + RT 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7881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0F284-3975-1949-B67B-CE9E8952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Homepage</a:t>
            </a:r>
          </a:p>
        </p:txBody>
      </p:sp>
      <p:pic>
        <p:nvPicPr>
          <p:cNvPr id="3" name="Bild 2119" descr="/Users/norbertgraf/Desktop/Bildschirmfoto 2017-10-24 um 22.27.28.png">
            <a:extLst>
              <a:ext uri="{FF2B5EF4-FFF2-40B4-BE49-F238E27FC236}">
                <a16:creationId xmlns:a16="http://schemas.microsoft.com/office/drawing/2014/main" id="{672D781C-9C96-3149-9ED2-9A95F24B76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61" y="1412641"/>
            <a:ext cx="7185728" cy="50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3714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Better Risk Stratification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Response to treatment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Molecular Biology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Imaging</a:t>
            </a:r>
          </a:p>
          <a:p>
            <a:r>
              <a:rPr lang="en-US" dirty="0">
                <a:solidFill>
                  <a:srgbClr val="7F7F7F"/>
                </a:solidFill>
              </a:rPr>
              <a:t>Minimize acute toxicity and late effects</a:t>
            </a:r>
          </a:p>
          <a:p>
            <a:pPr lvl="1"/>
            <a:r>
              <a:rPr lang="en-US" dirty="0" err="1">
                <a:solidFill>
                  <a:srgbClr val="7F7F7F"/>
                </a:solidFill>
              </a:rPr>
              <a:t>Cardiotoxicity</a:t>
            </a: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Nephrotoxicity</a:t>
            </a:r>
          </a:p>
          <a:p>
            <a:r>
              <a:rPr lang="en-US" dirty="0">
                <a:solidFill>
                  <a:srgbClr val="7F7F7F"/>
                </a:solidFill>
              </a:rPr>
              <a:t>Quality Control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Reference </a:t>
            </a:r>
            <a:r>
              <a:rPr lang="en-US" dirty="0" err="1">
                <a:solidFill>
                  <a:srgbClr val="7F7F7F"/>
                </a:solidFill>
              </a:rPr>
              <a:t>Centres</a:t>
            </a:r>
            <a:endParaRPr lang="en-US" dirty="0">
              <a:solidFill>
                <a:srgbClr val="7F7F7F"/>
              </a:solidFill>
            </a:endParaRPr>
          </a:p>
          <a:p>
            <a:pPr lvl="1"/>
            <a:r>
              <a:rPr lang="en-US" dirty="0" err="1">
                <a:solidFill>
                  <a:srgbClr val="7F7F7F"/>
                </a:solidFill>
              </a:rPr>
              <a:t>ExPO</a:t>
            </a:r>
            <a:r>
              <a:rPr lang="en-US" dirty="0">
                <a:solidFill>
                  <a:srgbClr val="7F7F7F"/>
                </a:solidFill>
              </a:rPr>
              <a:t>-r-Net</a:t>
            </a:r>
          </a:p>
          <a:p>
            <a:r>
              <a:rPr lang="en-US" dirty="0">
                <a:solidFill>
                  <a:srgbClr val="7F7F7F"/>
                </a:solidFill>
              </a:rPr>
              <a:t>IT-Infrastructure and Logistics</a:t>
            </a:r>
          </a:p>
          <a:p>
            <a:r>
              <a:rPr lang="en-US" dirty="0">
                <a:solidFill>
                  <a:srgbClr val="7F7F7F"/>
                </a:solidFill>
              </a:rPr>
              <a:t>International collaboration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9679140">
            <a:off x="-144394" y="3508479"/>
            <a:ext cx="85361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61B8"/>
                </a:solidFill>
              </a:rPr>
              <a:t>Involvement of Parent’s Groups and Long-term Survivors</a:t>
            </a:r>
          </a:p>
        </p:txBody>
      </p:sp>
    </p:spTree>
    <p:extLst>
      <p:ext uri="{BB962C8B-B14F-4D97-AF65-F5344CB8AC3E}">
        <p14:creationId xmlns:p14="http://schemas.microsoft.com/office/powerpoint/2010/main" val="16577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Nephroblastomatosis</a:t>
            </a:r>
            <a:endParaRPr lang="en-US" dirty="0"/>
          </a:p>
        </p:txBody>
      </p:sp>
      <p:pic>
        <p:nvPicPr>
          <p:cNvPr id="6" name="Picture 5" descr="faustin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37" y="1697946"/>
            <a:ext cx="3357941" cy="3357941"/>
          </a:xfrm>
          <a:prstGeom prst="rect">
            <a:avLst/>
          </a:prstGeom>
        </p:spPr>
      </p:pic>
      <p:pic>
        <p:nvPicPr>
          <p:cNvPr id="7" name="Picture 6" descr="faustin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7946"/>
            <a:ext cx="2524310" cy="3357941"/>
          </a:xfrm>
          <a:prstGeom prst="rect">
            <a:avLst/>
          </a:prstGeom>
        </p:spPr>
      </p:pic>
      <p:pic>
        <p:nvPicPr>
          <p:cNvPr id="8" name="Picture 7" descr="faustin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10" y="1697946"/>
            <a:ext cx="2724928" cy="2215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56" y="1697946"/>
            <a:ext cx="5406460" cy="477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9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AB678-B2CA-9946-A7BE-49D67B61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Cases</a:t>
            </a:r>
          </a:p>
        </p:txBody>
      </p:sp>
    </p:spTree>
    <p:extLst>
      <p:ext uri="{BB962C8B-B14F-4D97-AF65-F5344CB8AC3E}">
        <p14:creationId xmlns:p14="http://schemas.microsoft.com/office/powerpoint/2010/main" val="29572412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Regressive subtype WT</a:t>
            </a:r>
          </a:p>
        </p:txBody>
      </p:sp>
      <p:pic>
        <p:nvPicPr>
          <p:cNvPr id="3" name="Picture 2" descr="Kügler_BB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850564"/>
            <a:ext cx="3447007" cy="2563278"/>
          </a:xfrm>
          <a:prstGeom prst="rect">
            <a:avLst/>
          </a:prstGeom>
        </p:spPr>
      </p:pic>
      <p:pic>
        <p:nvPicPr>
          <p:cNvPr id="4" name="Picture 3" descr="Kügler_BB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463502"/>
            <a:ext cx="3447008" cy="2544771"/>
          </a:xfrm>
          <a:prstGeom prst="rect">
            <a:avLst/>
          </a:prstGeom>
        </p:spPr>
      </p:pic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4049941" y="1463502"/>
            <a:ext cx="4672323" cy="4950340"/>
            <a:chOff x="336" y="336"/>
            <a:chExt cx="3456" cy="3888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336" y="336"/>
              <a:ext cx="3456" cy="38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2" descr="L:\Wissenschaft\Dias\Wilmstumor\Kügler_axia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36"/>
              <a:ext cx="2246" cy="16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L:\Wissenschaft\Dias\Wilmstumor\Kügler_sagita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024"/>
              <a:ext cx="1620" cy="21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:\Wissenschaft\Dias\Wilmstumor\Kügler_coronar 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016"/>
              <a:ext cx="1771" cy="217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33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</p:txBody>
      </p:sp>
      <p:pic>
        <p:nvPicPr>
          <p:cNvPr id="8" name="Picture 7" descr="Kügler MR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8" y="1394430"/>
            <a:ext cx="7716672" cy="55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184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Response to preoperative CT</a:t>
            </a:r>
          </a:p>
        </p:txBody>
      </p:sp>
      <p:pic>
        <p:nvPicPr>
          <p:cNvPr id="4" name="Picture 3" descr="Bildschirmfoto 2013-08-07 um 09.20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6" y="1620425"/>
            <a:ext cx="3884982" cy="4347770"/>
          </a:xfrm>
          <a:prstGeom prst="rect">
            <a:avLst/>
          </a:prstGeom>
        </p:spPr>
      </p:pic>
      <p:pic>
        <p:nvPicPr>
          <p:cNvPr id="5" name="Picture 4" descr="Bildschirmfoto 2013-08-07 um 09.2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49" y="1620426"/>
            <a:ext cx="4068833" cy="4347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9980" y="6114596"/>
            <a:ext cx="657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diagnosis			after preoperative CT</a:t>
            </a:r>
          </a:p>
        </p:txBody>
      </p:sp>
    </p:spTree>
    <p:extLst>
      <p:ext uri="{BB962C8B-B14F-4D97-AF65-F5344CB8AC3E}">
        <p14:creationId xmlns:p14="http://schemas.microsoft.com/office/powerpoint/2010/main" val="4196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G_Powerpoint_2011_v1">
  <a:themeElements>
    <a:clrScheme name="Children's Oncology Group 2">
      <a:dk1>
        <a:srgbClr val="006579"/>
      </a:dk1>
      <a:lt1>
        <a:srgbClr val="D6D6D6"/>
      </a:lt1>
      <a:dk2>
        <a:srgbClr val="81CCDD"/>
      </a:dk2>
      <a:lt2>
        <a:srgbClr val="ECDE29"/>
      </a:lt2>
      <a:accent1>
        <a:srgbClr val="BDBDBD"/>
      </a:accent1>
      <a:accent2>
        <a:srgbClr val="73AD56"/>
      </a:accent2>
      <a:accent3>
        <a:srgbClr val="262626"/>
      </a:accent3>
      <a:accent4>
        <a:srgbClr val="006579"/>
      </a:accent4>
      <a:accent5>
        <a:srgbClr val="FFFFFF"/>
      </a:accent5>
      <a:accent6>
        <a:srgbClr val="000000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Edge">
  <a:themeElements>
    <a:clrScheme name="2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2_Edg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9900"/>
          </a:buClr>
          <a:buSzPct val="90000"/>
          <a:buFont typeface="Wingdings" pitchFamily="2" charset="2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9900"/>
          </a:buClr>
          <a:buSzPct val="90000"/>
          <a:buFont typeface="Wingdings" pitchFamily="2" charset="2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cs typeface="Arial" charset="0"/>
          </a:defRPr>
        </a:defPPr>
      </a:lstStyle>
    </a:lnDef>
  </a:objectDefaults>
  <a:extraClrSchemeLst>
    <a:extraClrScheme>
      <a:clrScheme name="2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Children's Oncology Group 2">
    <a:dk1>
      <a:srgbClr val="006579"/>
    </a:dk1>
    <a:lt1>
      <a:srgbClr val="D6D6D6"/>
    </a:lt1>
    <a:dk2>
      <a:srgbClr val="81CCDD"/>
    </a:dk2>
    <a:lt2>
      <a:srgbClr val="ECDE29"/>
    </a:lt2>
    <a:accent1>
      <a:srgbClr val="BDBDBD"/>
    </a:accent1>
    <a:accent2>
      <a:srgbClr val="73AD56"/>
    </a:accent2>
    <a:accent3>
      <a:srgbClr val="262626"/>
    </a:accent3>
    <a:accent4>
      <a:srgbClr val="006579"/>
    </a:accent4>
    <a:accent5>
      <a:srgbClr val="FFFFFF"/>
    </a:accent5>
    <a:accent6>
      <a:srgbClr val="000000"/>
    </a:accent6>
    <a:hlink>
      <a:srgbClr val="FFFFFF"/>
    </a:hlink>
    <a:folHlink>
      <a:srgbClr val="FFFFFF"/>
    </a:folHlink>
  </a:clrScheme>
</a:themeOverride>
</file>

<file path=ppt/theme/themeOverride3.xml><?xml version="1.0" encoding="utf-8"?>
<a:themeOverride xmlns:a="http://schemas.openxmlformats.org/drawingml/2006/main">
  <a:clrScheme name="Children's Oncology Group 2">
    <a:dk1>
      <a:srgbClr val="006579"/>
    </a:dk1>
    <a:lt1>
      <a:srgbClr val="D6D6D6"/>
    </a:lt1>
    <a:dk2>
      <a:srgbClr val="81CCDD"/>
    </a:dk2>
    <a:lt2>
      <a:srgbClr val="ECDE29"/>
    </a:lt2>
    <a:accent1>
      <a:srgbClr val="BDBDBD"/>
    </a:accent1>
    <a:accent2>
      <a:srgbClr val="73AD56"/>
    </a:accent2>
    <a:accent3>
      <a:srgbClr val="262626"/>
    </a:accent3>
    <a:accent4>
      <a:srgbClr val="006579"/>
    </a:accent4>
    <a:accent5>
      <a:srgbClr val="FFFFFF"/>
    </a:accent5>
    <a:accent6>
      <a:srgbClr val="000000"/>
    </a:accent6>
    <a:hlink>
      <a:srgbClr val="FFFF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2891</Words>
  <Application>Microsoft Macintosh PowerPoint</Application>
  <PresentationFormat>Bildschirmpräsentation (4:3)</PresentationFormat>
  <Paragraphs>738</Paragraphs>
  <Slides>93</Slides>
  <Notes>6</Notes>
  <HiddenSlides>5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93</vt:i4>
      </vt:variant>
    </vt:vector>
  </HeadingPairs>
  <TitlesOfParts>
    <vt:vector size="110" baseType="lpstr">
      <vt:lpstr>ＭＳ Ｐゴシック</vt:lpstr>
      <vt:lpstr>Arial</vt:lpstr>
      <vt:lpstr>Arial Narrow</vt:lpstr>
      <vt:lpstr>Book Antiqua</vt:lpstr>
      <vt:lpstr>Calibri</vt:lpstr>
      <vt:lpstr>Comic Sans MS</vt:lpstr>
      <vt:lpstr>Gill Sans MT</vt:lpstr>
      <vt:lpstr>Helvetica Light</vt:lpstr>
      <vt:lpstr>Lucida Grande</vt:lpstr>
      <vt:lpstr>Symbol</vt:lpstr>
      <vt:lpstr>Times New Roman</vt:lpstr>
      <vt:lpstr>Wingdings</vt:lpstr>
      <vt:lpstr>Wingdings 3</vt:lpstr>
      <vt:lpstr>Clarity</vt:lpstr>
      <vt:lpstr>COG_Powerpoint_2011_v1</vt:lpstr>
      <vt:lpstr>2_Edge</vt:lpstr>
      <vt:lpstr>Chart</vt:lpstr>
      <vt:lpstr>Update on renal tumors in childhood  with educational cases</vt:lpstr>
      <vt:lpstr>Kidney Tumors</vt:lpstr>
      <vt:lpstr>Survival of WT in Europe</vt:lpstr>
      <vt:lpstr>SIOP 2001 - Outcome</vt:lpstr>
      <vt:lpstr>Proportion of relapses by prior treatment group (SIOP WT 2001)</vt:lpstr>
      <vt:lpstr>1 year old</vt:lpstr>
      <vt:lpstr>9 month old  girl</vt:lpstr>
      <vt:lpstr>9 m, girl, Nephroblastomatosis</vt:lpstr>
      <vt:lpstr>Nephroblastomatosis</vt:lpstr>
      <vt:lpstr>Tumor volume change</vt:lpstr>
      <vt:lpstr>Outcome</vt:lpstr>
      <vt:lpstr>Future Directions</vt:lpstr>
      <vt:lpstr>Future Directions</vt:lpstr>
      <vt:lpstr>Pathology and Biology</vt:lpstr>
      <vt:lpstr>SIOP 2001 - Tumorvolume</vt:lpstr>
      <vt:lpstr>Tumorvolume (only GPOH)</vt:lpstr>
      <vt:lpstr>SIOP 2001 - Tumorvolumen</vt:lpstr>
      <vt:lpstr>SIOP 2001 - Tumorvolumen</vt:lpstr>
      <vt:lpstr>Blastemal Subtype ?</vt:lpstr>
      <vt:lpstr>Tumor volume</vt:lpstr>
      <vt:lpstr>SIOP 2001 – localized WT - IR</vt:lpstr>
      <vt:lpstr>SIOP 2001 – localized WT - IR</vt:lpstr>
      <vt:lpstr>SIOP 2001 – Stage IV</vt:lpstr>
      <vt:lpstr>Future Directions</vt:lpstr>
      <vt:lpstr>SIOP 2001 - 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Self-Organizing Map (SOM)</vt:lpstr>
      <vt:lpstr>Self-Organizing Map (SOM) - 2nd level</vt:lpstr>
      <vt:lpstr>Biomaterial</vt:lpstr>
      <vt:lpstr>Genetics and molecular genetics</vt:lpstr>
      <vt:lpstr>Future Directions</vt:lpstr>
      <vt:lpstr>PowerPoint-Präsentation</vt:lpstr>
      <vt:lpstr>Metastatic disease (stage IV)</vt:lpstr>
      <vt:lpstr>Challenge: Lung nodules</vt:lpstr>
      <vt:lpstr>Future Directions</vt:lpstr>
      <vt:lpstr>Doxorubicin Cardiotoxicity </vt:lpstr>
      <vt:lpstr>     SIOP 2001</vt:lpstr>
      <vt:lpstr>SIOP 2001</vt:lpstr>
      <vt:lpstr>Conclusion late effects</vt:lpstr>
      <vt:lpstr>Future Directions</vt:lpstr>
      <vt:lpstr>Diagnosis?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4y 5m, girl</vt:lpstr>
      <vt:lpstr>MRI Angiography</vt:lpstr>
      <vt:lpstr>Metastatic disease?</vt:lpstr>
      <vt:lpstr>Histology</vt:lpstr>
      <vt:lpstr>Histological Classification</vt:lpstr>
      <vt:lpstr>Histology</vt:lpstr>
      <vt:lpstr>Quality control</vt:lpstr>
      <vt:lpstr>Quality control</vt:lpstr>
      <vt:lpstr>What to do?</vt:lpstr>
      <vt:lpstr>Nephron sparing surgery (NSS)</vt:lpstr>
      <vt:lpstr>Contraindication for NSS</vt:lpstr>
      <vt:lpstr>Nephron Sparing Surgery (NSS)</vt:lpstr>
      <vt:lpstr>One formula for each NSS</vt:lpstr>
      <vt:lpstr>Nephron Sparing Surgery</vt:lpstr>
      <vt:lpstr>Minimal invasive surgery (MIS)</vt:lpstr>
      <vt:lpstr>Recommendation for MIS</vt:lpstr>
      <vt:lpstr>Future Directions</vt:lpstr>
      <vt:lpstr>Trial Biomaterial Manager</vt:lpstr>
      <vt:lpstr>Biobanking Specimen CRF</vt:lpstr>
      <vt:lpstr>Future Directions</vt:lpstr>
      <vt:lpstr>Participants in UMBRELLA </vt:lpstr>
      <vt:lpstr>Globalisation</vt:lpstr>
      <vt:lpstr>PowerPoint-Präsentation</vt:lpstr>
      <vt:lpstr>Summary</vt:lpstr>
      <vt:lpstr>Thanks for listening</vt:lpstr>
      <vt:lpstr>Acknowledgement</vt:lpstr>
      <vt:lpstr>PowerPoint-Präsentation</vt:lpstr>
      <vt:lpstr>UMBRELLA Protocol</vt:lpstr>
      <vt:lpstr>Primary Aims</vt:lpstr>
      <vt:lpstr>Secondary Aims</vt:lpstr>
      <vt:lpstr>Expected Impact</vt:lpstr>
      <vt:lpstr>Treatment Guidelines</vt:lpstr>
      <vt:lpstr>Treatment unilateral WT</vt:lpstr>
      <vt:lpstr>Homepage</vt:lpstr>
      <vt:lpstr>Future Directions</vt:lpstr>
      <vt:lpstr>Cases</vt:lpstr>
      <vt:lpstr>Regressive subtype WT</vt:lpstr>
      <vt:lpstr>Imaging</vt:lpstr>
      <vt:lpstr>Response to preoperative CT</vt:lpstr>
    </vt:vector>
  </TitlesOfParts>
  <Company>UdS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Norbert Graf</dc:creator>
  <cp:lastModifiedBy>Norbert Graf</cp:lastModifiedBy>
  <cp:revision>269</cp:revision>
  <dcterms:created xsi:type="dcterms:W3CDTF">2011-07-27T11:29:34Z</dcterms:created>
  <dcterms:modified xsi:type="dcterms:W3CDTF">2018-11-09T10:53:12Z</dcterms:modified>
</cp:coreProperties>
</file>